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1" name="Shape 91"/>
          <p:cNvSpPr/>
          <p:nvPr>
            <p:ph type="sldImg"/>
          </p:nvPr>
        </p:nvSpPr>
        <p:spPr>
          <a:xfrm>
            <a:off x="1143000" y="685800"/>
            <a:ext cx="4572000" cy="3429000"/>
          </a:xfrm>
          <a:prstGeom prst="rect">
            <a:avLst/>
          </a:prstGeom>
        </p:spPr>
        <p:txBody>
          <a:bodyPr/>
          <a:lstStyle/>
          <a:p>
            <a:pPr/>
          </a:p>
        </p:txBody>
      </p:sp>
      <p:sp>
        <p:nvSpPr>
          <p:cNvPr id="92" name="Shape 9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Shape 99"/>
          <p:cNvSpPr/>
          <p:nvPr>
            <p:ph type="sldImg"/>
          </p:nvPr>
        </p:nvSpPr>
        <p:spPr>
          <a:prstGeom prst="rect">
            <a:avLst/>
          </a:prstGeom>
        </p:spPr>
        <p:txBody>
          <a:bodyPr/>
          <a:lstStyle/>
          <a:p>
            <a:pPr/>
          </a:p>
        </p:txBody>
      </p:sp>
      <p:sp>
        <p:nvSpPr>
          <p:cNvPr id="100" name="Shape 100"/>
          <p:cNvSpPr/>
          <p:nvPr>
            <p:ph type="body" sz="quarter" idx="1"/>
          </p:nvPr>
        </p:nvSpPr>
        <p:spPr>
          <a:prstGeom prst="rect">
            <a:avLst/>
          </a:prstGeom>
        </p:spPr>
        <p:txBody>
          <a:bodyPr/>
          <a:lstStyle/>
          <a:p>
            <a:pPr/>
            <a:r>
              <a:t>"Hello everyone. My name is Rahul, and this is my presentation for the Tachyon Systems' Backend Developer role, Task 2.</a:t>
            </a:r>
          </a:p>
          <a:p>
            <a:pPr/>
            <a:r>
              <a:t>For this application walkthrough, I've implemented the offline exercises for Topic 1 (REST API with CRUD), Topic 2 (JWT Authentication), and Topic 4 (WebSocket Chat). I've combined all three of these requirements into a single, comprehensive project: a full-stack task management application called 'TaskFlow', which also includes a real-time collaboration chat feature."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r>
              <a:t>"Here are the two key code snippets that power the JWT flow. I'll show this in more detail in the live code walkthrough, but this is the core of it.</a:t>
            </a:r>
          </a:p>
          <a:p>
            <a:pPr/>
          </a:p>
          <a:p>
            <a:pPr/>
            <a:r>
              <a:t>On the left is the token generation. After a user is validated, we use the jwt.sign method, passing in a payload with the user's ID, our secret key, and the 7-day expiry.</a:t>
            </a:r>
          </a:p>
          <a:p>
            <a:pPr/>
          </a:p>
          <a:p>
            <a:pPr/>
            <a:r>
              <a:t>On the right is the verification middleware. This function checks the 'authorization' header, splits out the token, and then uses jwt.verify to decode it. If it's valid, it attaches the user's ID to the request object and calls 'next()'. If not, it returns a 401 'No token' or 'Invalid token' error."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a:r>
              <a:t>"Similarly, here is the core code for the WebSocket implementation. This is the server-side setup using Socket.io.</a:t>
            </a:r>
          </a:p>
          <a:p>
            <a:pPr/>
          </a:p>
          <a:p>
            <a:pPr/>
            <a:r>
              <a:t>First, I initialize a new Socket.io Server, passing in the Express server and a CORS configuration to allow my React app on 'localhost:3000' to connect.</a:t>
            </a:r>
          </a:p>
          <a:p>
            <a:pPr/>
          </a:p>
          <a:p>
            <a:pPr/>
            <a:r>
              <a:t>The main logic is inside the io.on('connection') event. When a client connects, I've set up three main event listeners: a 'join' event, which allows a user to join a specific room; a 'message' event, which takes the payload and then emits that message only to other clients in that same room; and a 'disconnect' event. This event-driven model is what makes the real-time chat possible."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a:p>
        </p:txBody>
      </p:sp>
      <p:sp>
        <p:nvSpPr>
          <p:cNvPr id="172" name="Shape 172"/>
          <p:cNvSpPr/>
          <p:nvPr>
            <p:ph type="body" sz="quarter" idx="1"/>
          </p:nvPr>
        </p:nvSpPr>
        <p:spPr>
          <a:prstGeom prst="rect">
            <a:avLst/>
          </a:prstGeom>
        </p:spPr>
        <p:txBody>
          <a:bodyPr/>
          <a:lstStyle/>
          <a:p>
            <a:pPr/>
            <a:r>
              <a:t>"So, to summarize the key features I've successfully implemented:</a:t>
            </a:r>
          </a:p>
          <a:p>
            <a:pPr/>
          </a:p>
          <a:p>
            <a:pPr/>
            <a:r>
              <a:t>We have secure authentication using JWT and bcrypt.</a:t>
            </a:r>
          </a:p>
          <a:p>
            <a:pPr/>
          </a:p>
          <a:p>
            <a:pPr/>
            <a:r>
              <a:t>We have the complete Task CRUD functionality.</a:t>
            </a:r>
          </a:p>
          <a:p>
            <a:pPr/>
          </a:p>
          <a:p>
            <a:pPr/>
            <a:r>
              <a:t>A critical feature is user task isolation, ensuring users only access their own data.</a:t>
            </a:r>
          </a:p>
          <a:p>
            <a:pPr/>
          </a:p>
          <a:p>
            <a:pPr/>
            <a:r>
              <a:t>We have the real-time, room-based chat powered by WebSockets.</a:t>
            </a:r>
          </a:p>
          <a:p>
            <a:pPr/>
          </a:p>
          <a:p>
            <a:pPr/>
            <a:r>
              <a:t>This is all served to a modern, responsive React UI.</a:t>
            </a:r>
          </a:p>
          <a:p>
            <a:pPr/>
          </a:p>
          <a:p>
            <a:pPr/>
            <a:r>
              <a:t>And throughout development, I focused on performance and security best practices, like input validation and CORS configuration."</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I wanted to dedicate one slide to the security implementation, as it's a critical part of any backend system.</a:t>
            </a:r>
          </a:p>
          <a:p>
            <a:pPr/>
          </a:p>
          <a:p>
            <a:pPr/>
            <a:r>
              <a:t>As mentioned, passwords are hashed with bcrypt.</a:t>
            </a:r>
          </a:p>
          <a:p>
            <a:pPr/>
          </a:p>
          <a:p>
            <a:pPr/>
            <a:r>
              <a:t>All sensitive task routes are protected by JWT token middleware.</a:t>
            </a:r>
          </a:p>
          <a:p>
            <a:pPr/>
          </a:p>
          <a:p>
            <a:pPr/>
            <a:r>
              <a:t>Data isolation is enforced at the database level, where all queries are filtered by the authenticated user's ID.</a:t>
            </a:r>
          </a:p>
          <a:p>
            <a:pPr/>
          </a:p>
          <a:p>
            <a:pPr/>
            <a:r>
              <a:t>I have a strict CORS policy configured to only allow the frontend.</a:t>
            </a:r>
          </a:p>
          <a:p>
            <a:pPr/>
          </a:p>
          <a:p>
            <a:pPr/>
            <a:r>
              <a:t>I'm also using the Sequelize ORM, which inherently provides protection against SQL injection by using parameterized queries.</a:t>
            </a:r>
          </a:p>
          <a:p>
            <a:pPr/>
          </a:p>
          <a:p>
            <a:pPr/>
            <a:r>
              <a:t>Finally, I've implemented input validation and careful error handling to ensure no sensitive data is ever leaked in an error message."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Shape 188"/>
          <p:cNvSpPr/>
          <p:nvPr>
            <p:ph type="sldImg"/>
          </p:nvPr>
        </p:nvSpPr>
        <p:spPr>
          <a:prstGeom prst="rect">
            <a:avLst/>
          </a:prstGeom>
        </p:spPr>
        <p:txBody>
          <a:bodyPr/>
          <a:lstStyle/>
          <a:p>
            <a:pPr/>
          </a:p>
        </p:txBody>
      </p:sp>
      <p:sp>
        <p:nvSpPr>
          <p:cNvPr id="189" name="Shape 189"/>
          <p:cNvSpPr/>
          <p:nvPr>
            <p:ph type="body" sz="quarter" idx="1"/>
          </p:nvPr>
        </p:nvSpPr>
        <p:spPr>
          <a:prstGeom prst="rect">
            <a:avLst/>
          </a:prstGeom>
        </p:spPr>
        <p:txBody>
          <a:bodyPr/>
          <a:lstStyle/>
          <a:p>
            <a:pPr/>
            <a:r>
              <a:t>"This slide shows the project's directory structure, which I've kept clean and modular. The project is split into a /backend folder and a /frontend folder.</a:t>
            </a:r>
          </a:p>
          <a:p>
            <a:pPr/>
          </a:p>
          <a:p>
            <a:pPr/>
            <a:r>
              <a:t>Inside the backend, you can see a clear separation. I have a /controllers directory for the business logic, /middleware for the auth check, /models for the database schema, and /routes to define the API endpoints. This separation of concerns makes the code much easier to maintain.</a:t>
            </a:r>
          </a:p>
          <a:p>
            <a:pPr/>
          </a:p>
          <a:p>
            <a:pPr/>
          </a:p>
          <a:p>
            <a:pPr/>
            <a:r>
              <a:t>The frontend structure  is a standard Vite-React setup, with a /components directory for all the UI pieces like the TaskList, Chat, and Login forms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hape 195"/>
          <p:cNvSpPr/>
          <p:nvPr>
            <p:ph type="sldImg"/>
          </p:nvPr>
        </p:nvSpPr>
        <p:spPr>
          <a:prstGeom prst="rect">
            <a:avLst/>
          </a:prstGeom>
        </p:spPr>
        <p:txBody>
          <a:bodyPr/>
          <a:lstStyle/>
          <a:p>
            <a:pPr/>
          </a:p>
        </p:txBody>
      </p:sp>
      <p:sp>
        <p:nvSpPr>
          <p:cNvPr id="196" name="Shape 196"/>
          <p:cNvSpPr/>
          <p:nvPr>
            <p:ph type="body" sz="quarter" idx="1"/>
          </p:nvPr>
        </p:nvSpPr>
        <p:spPr>
          <a:prstGeom prst="rect">
            <a:avLst/>
          </a:prstGeom>
        </p:spPr>
        <p:txBody>
          <a:bodyPr/>
          <a:lstStyle/>
          <a:p>
            <a:pPr/>
            <a:r>
              <a:t>the following slides are screenshots of the application, but rather than just walking you through static images, I'd like to switch over now and show you the 'TaskFlow' application running live.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As you saw in the live demonstration, I've validated all the key functionality.</a:t>
            </a:r>
          </a:p>
          <a:p>
            <a:pPr/>
          </a:p>
          <a:p>
            <a:pPr/>
            <a:r>
              <a:t>On the backend , user registration, login, and all task CRUD operations are working correctly. Most importantly, the user-specific filtering and the authentication middleware correctly block unauthorized access.</a:t>
            </a:r>
          </a:p>
          <a:p>
            <a:pPr/>
          </a:p>
          <a:p>
            <a:pPr/>
          </a:p>
          <a:p>
            <a:pPr/>
            <a:r>
              <a:t>On the frontend , the signup and login flows work, the token is stored properly , and task isolation between different users is confirmed. And as we saw, the real-time chat works perfectly with multiple clients in different rooms."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Shape 236"/>
          <p:cNvSpPr/>
          <p:nvPr>
            <p:ph type="sldImg"/>
          </p:nvPr>
        </p:nvSpPr>
        <p:spPr>
          <a:prstGeom prst="rect">
            <a:avLst/>
          </a:prstGeom>
        </p:spPr>
        <p:txBody>
          <a:bodyPr/>
          <a:lstStyle/>
          <a:p>
            <a:pPr/>
          </a:p>
        </p:txBody>
      </p:sp>
      <p:sp>
        <p:nvSpPr>
          <p:cNvPr id="237" name="Shape 237"/>
          <p:cNvSpPr/>
          <p:nvPr>
            <p:ph type="body" sz="quarter" idx="1"/>
          </p:nvPr>
        </p:nvSpPr>
        <p:spPr>
          <a:prstGeom prst="rect">
            <a:avLst/>
          </a:prstGeom>
        </p:spPr>
        <p:txBody>
          <a:bodyPr/>
          <a:lstStyle/>
          <a:p>
            <a:pPr/>
            <a:r>
              <a:t>"During development, I encountered a few challenges I'd like to highlight.</a:t>
            </a:r>
          </a:p>
          <a:p>
            <a:pPr/>
          </a:p>
          <a:p>
            <a:pPr/>
            <a:r>
              <a:t>The first was ensuring proper user task isolation. Initially, the API was just returning all tasks. The solution was to use the userId from the decoded JWT token and apply it as a 'where' clause in all my Sequelize queries, so the database only returns tasks matching that user.</a:t>
            </a:r>
          </a:p>
          <a:p>
            <a:pPr/>
          </a:p>
          <a:p>
            <a:pPr/>
            <a:r>
              <a:t>The second challenge was implementing the bidirectional messaging. The solution was to use Socket.io and design an event-based system with a 'join' event, and then broadcast 'message' events only to that specific room.</a:t>
            </a:r>
          </a:p>
          <a:p>
            <a:pPr/>
          </a:p>
          <a:p>
            <a:pPr/>
            <a:r>
              <a:t>Finally, as the API grew, managing the routing became complex. My solution was to implement a FastAPI proxy in front of the Express server. This allows me to cleanly separate and manage the routes and gives me a flexible architecture for future expansion."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Shape 241"/>
          <p:cNvSpPr/>
          <p:nvPr>
            <p:ph type="sldImg"/>
          </p:nvPr>
        </p:nvSpPr>
        <p:spPr>
          <a:prstGeom prst="rect">
            <a:avLst/>
          </a:prstGeom>
        </p:spPr>
        <p:txBody>
          <a:bodyPr/>
          <a:lstStyle/>
          <a:p>
            <a:pPr/>
          </a:p>
        </p:txBody>
      </p:sp>
      <p:sp>
        <p:nvSpPr>
          <p:cNvPr id="242" name="Shape 242"/>
          <p:cNvSpPr/>
          <p:nvPr>
            <p:ph type="body" sz="quarter" idx="1"/>
          </p:nvPr>
        </p:nvSpPr>
        <p:spPr>
          <a:prstGeom prst="rect">
            <a:avLst/>
          </a:prstGeom>
        </p:spPr>
        <p:txBody>
          <a:bodyPr/>
          <a:lstStyle/>
          <a:p>
            <a:pPr/>
            <a:r>
              <a:t>This project has a solid foundation, and there are many features I'd love to add in the future. My top priorities would be implementing OAuth2 integration for Google or GitHub logins , building a task analytics dashboard , and adding team collaboration features like sharing tasks and file attachments."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Shape 250"/>
          <p:cNvSpPr/>
          <p:nvPr>
            <p:ph type="sldImg"/>
          </p:nvPr>
        </p:nvSpPr>
        <p:spPr>
          <a:prstGeom prst="rect">
            <a:avLst/>
          </a:prstGeom>
        </p:spPr>
        <p:txBody>
          <a:bodyPr/>
          <a:lstStyle/>
          <a:p>
            <a:pPr/>
          </a:p>
        </p:txBody>
      </p:sp>
      <p:sp>
        <p:nvSpPr>
          <p:cNvPr id="251" name="Shape 251"/>
          <p:cNvSpPr/>
          <p:nvPr>
            <p:ph type="body" sz="quarter" idx="1"/>
          </p:nvPr>
        </p:nvSpPr>
        <p:spPr>
          <a:prstGeom prst="rect">
            <a:avLst/>
          </a:prstGeom>
        </p:spPr>
        <p:txBody>
          <a:bodyPr/>
          <a:lstStyle/>
          <a:p>
            <a:pPr/>
            <a:r>
              <a:t>That concludes my application walkthrough for the Backend Developer role, where I've demonstrated my implementation of topics 1, 2, and 4. I've built a secure, real-time, full-stack application that meets all the core requirements.</a:t>
            </a:r>
          </a:p>
          <a:p>
            <a:pPr/>
          </a:p>
          <a:p>
            <a:pPr/>
            <a:r>
              <a:t>Thank you very much for your time and for this opportunity. I'd be happy to answer any questions you may have."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Shape 104"/>
          <p:cNvSpPr/>
          <p:nvPr>
            <p:ph type="sldImg"/>
          </p:nvPr>
        </p:nvSpPr>
        <p:spPr>
          <a:prstGeom prst="rect">
            <a:avLst/>
          </a:prstGeom>
        </p:spPr>
        <p:txBody>
          <a:bodyPr/>
          <a:lstStyle/>
          <a:p>
            <a:pPr/>
          </a:p>
        </p:txBody>
      </p:sp>
      <p:sp>
        <p:nvSpPr>
          <p:cNvPr id="105" name="Shape 105"/>
          <p:cNvSpPr/>
          <p:nvPr>
            <p:ph type="body" sz="quarter" idx="1"/>
          </p:nvPr>
        </p:nvSpPr>
        <p:spPr>
          <a:prstGeom prst="rect">
            <a:avLst/>
          </a:prstGeom>
        </p:spPr>
        <p:txBody>
          <a:bodyPr/>
          <a:lstStyle/>
          <a:p>
            <a:pPr/>
            <a:r>
              <a:t>"To give you a high-level overview, this is a complete full-stack application. The backend is built using Node.js and Express , and it provides a full RESTful API with all CRUD operations for managing tasks.</a:t>
            </a:r>
          </a:p>
          <a:p>
            <a:pPr/>
          </a:p>
          <a:p>
            <a:pPr/>
            <a:r>
              <a:t>A key requirement was security, so I've implemented a robust, secure JWT-based authentication system. This is critical because it ensures that all task management is isolated to the specific user.</a:t>
            </a:r>
          </a:p>
          <a:p>
            <a:pPr/>
          </a:p>
          <a:p>
            <a:pPr/>
            <a:r>
              <a:t>On the frontend, it uses a modern, responsive React build. For the database, I chose SQLite with the Sequelize ORM, which makes managing the models and queries clean and efficient. And finally, to satisfy Topic 4, I've integrated a real-time chat feature using WebSockets."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Shape 109"/>
          <p:cNvSpPr/>
          <p:nvPr>
            <p:ph type="sldImg"/>
          </p:nvPr>
        </p:nvSpPr>
        <p:spPr>
          <a:prstGeom prst="rect">
            <a:avLst/>
          </a:prstGeom>
        </p:spPr>
        <p:txBody>
          <a:bodyPr/>
          <a:lstStyle/>
          <a:p>
            <a:pPr/>
          </a:p>
        </p:txBody>
      </p:sp>
      <p:sp>
        <p:nvSpPr>
          <p:cNvPr id="110" name="Shape 110"/>
          <p:cNvSpPr/>
          <p:nvPr>
            <p:ph type="body" sz="quarter" idx="1"/>
          </p:nvPr>
        </p:nvSpPr>
        <p:spPr>
          <a:prstGeom prst="rect">
            <a:avLst/>
          </a:prstGeom>
        </p:spPr>
        <p:txBody>
          <a:bodyPr/>
          <a:lstStyle/>
          <a:p>
            <a:pPr/>
            <a:r>
              <a:t>"Let's dive into the first topic I implemented: </a:t>
            </a:r>
          </a:p>
          <a:p>
            <a:pPr>
              <a:defRPr b="1"/>
            </a:pPr>
            <a:r>
              <a:t>1. Topic 1, the REST API with CRUD operations.</a:t>
            </a:r>
          </a:p>
          <a:p>
            <a:pPr/>
            <a:endParaRPr b="1"/>
          </a:p>
          <a:p>
            <a:pPr/>
            <a:r>
              <a:t>I designed a complete RESTful API architecture  that handles the core logic of the application. This includes all the standard Create, Read, Update, and Delete operations for tasks.</a:t>
            </a:r>
          </a:p>
          <a:p>
            <a:pPr/>
          </a:p>
          <a:p>
            <a:pPr/>
            <a:r>
              <a:t>A critical part of this was ensuring user-specific resource management; this means users can only see and manage their own tasks. This is all built on Express.js, using its routing and middleware capabilities to structure the API logically. I also paid close attention to proper API design, including using correct HTTP status codes for responses and implementing thorough error handling.”</a:t>
            </a:r>
          </a:p>
          <a:p>
            <a:pPr/>
            <a:r>
              <a:t>—————————————————————————-</a:t>
            </a:r>
          </a:p>
          <a:p>
            <a:pPr/>
            <a:r>
              <a:t>Next is Topic 2, which was JWT-based authentication. This is the security core of the application. I built a secure, token-based system with endpoints for both user registration and login.</a:t>
            </a:r>
          </a:p>
          <a:p>
            <a:pPr/>
          </a:p>
          <a:p>
            <a:pPr/>
            <a:r>
              <a:t>When a user registers, their password isn't stored in plain text; it's securely hashed using bcrypt. Once a user logs in, the server generates a JSON Web Token, which I've set to have a 7-day validity.</a:t>
            </a:r>
          </a:p>
          <a:p>
            <a:pPr/>
          </a:p>
          <a:p>
            <a:pPr/>
            <a:r>
              <a:t>This token is then required for all protected routes, like creating or viewing tasks. I implemented custom authentication middleware to check for this token, validate it, and protect those endpoints from unauthorized access.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Shape 114"/>
          <p:cNvSpPr/>
          <p:nvPr>
            <p:ph type="sldImg"/>
          </p:nvPr>
        </p:nvSpPr>
        <p:spPr>
          <a:prstGeom prst="rect">
            <a:avLst/>
          </a:prstGeom>
        </p:spPr>
        <p:txBody>
          <a:bodyPr/>
          <a:lstStyle/>
          <a:p>
            <a:pPr/>
          </a:p>
        </p:txBody>
      </p:sp>
      <p:sp>
        <p:nvSpPr>
          <p:cNvPr id="115" name="Shape 115"/>
          <p:cNvSpPr/>
          <p:nvPr>
            <p:ph type="body" sz="quarter" idx="1"/>
          </p:nvPr>
        </p:nvSpPr>
        <p:spPr>
          <a:prstGeom prst="rect">
            <a:avLst/>
          </a:prstGeom>
        </p:spPr>
        <p:txBody>
          <a:bodyPr/>
          <a:lstStyle/>
          <a:p>
            <a:pPr/>
            <a:r>
              <a:t>Finally, I implemented Topic 4: a real-time chat server using WebSockets.</a:t>
            </a:r>
          </a:p>
          <a:p>
            <a:pPr/>
          </a:p>
          <a:p>
            <a:pPr/>
            <a:r>
              <a:t>For this, I used Socket.io, which integrates really well with the existing Node.js and Express server. This isn't just a simple "shout-box"; I implemented room-based chat functionality, so users can join specific rooms for collaboration.</a:t>
            </a:r>
          </a:p>
          <a:p>
            <a:pPr/>
          </a:p>
          <a:p>
            <a:pPr/>
            <a:r>
              <a:t>The communication is event-driven , allowing for instant message delivery and updates. The server manages the connected clients and, of course, is set up with the proper CORS configuration to allow the React frontend to connect to it."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Shape 120"/>
          <p:cNvSpPr/>
          <p:nvPr>
            <p:ph type="sldImg"/>
          </p:nvPr>
        </p:nvSpPr>
        <p:spPr>
          <a:prstGeom prst="rect">
            <a:avLst/>
          </a:prstGeom>
        </p:spPr>
        <p:txBody>
          <a:bodyPr/>
          <a:lstStyle/>
          <a:p>
            <a:pPr/>
          </a:p>
        </p:txBody>
      </p:sp>
      <p:sp>
        <p:nvSpPr>
          <p:cNvPr id="121" name="Shape 121"/>
          <p:cNvSpPr/>
          <p:nvPr>
            <p:ph type="body" sz="quarter" idx="1"/>
          </p:nvPr>
        </p:nvSpPr>
        <p:spPr>
          <a:prstGeom prst="rect">
            <a:avLst/>
          </a:prstGeom>
        </p:spPr>
        <p:txBody>
          <a:bodyPr/>
          <a:lstStyle/>
          <a:p>
            <a:pPr/>
            <a:r>
              <a:t>This slide shows the system architecture I designed for the application. It's built with a clean separation of concerns.</a:t>
            </a:r>
          </a:p>
          <a:p>
            <a:pPr/>
          </a:p>
          <a:p>
            <a:pPr/>
            <a:r>
              <a:t>At the top, we have the Frontend Layer, which is the React application running on port 3000. It communicates via HTTP/REST API calls and WebSocket connections.</a:t>
            </a:r>
          </a:p>
          <a:p>
            <a:pPr/>
          </a:p>
          <a:p>
            <a:pPr/>
            <a:r>
              <a:t>I then added a Proxy Layer using Python's FastAPI on port 8001. This layer forwards all traffic to the main backend.</a:t>
            </a:r>
          </a:p>
          <a:p>
            <a:pPr/>
          </a:p>
          <a:p>
            <a:pPr/>
            <a:r>
              <a:t>The core of the project is the Backend Layer on port 8002, built with Node.js and Express. This is where the controllers for authentication and task management live, as well as the Socket.io WebSocket server.</a:t>
            </a:r>
          </a:p>
          <a:p>
            <a:pPr/>
          </a:p>
          <a:p>
            <a:pPr/>
            <a:r>
              <a:t>This backend layer communicates with the Database Layer using the Sequelize ORM. The database itself is SQLite, which holds the User and Task models. This entire design is a stateless API architecture, which is great for scalability.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Shape 126"/>
          <p:cNvSpPr/>
          <p:nvPr>
            <p:ph type="sldImg"/>
          </p:nvPr>
        </p:nvSpPr>
        <p:spPr>
          <a:prstGeom prst="rect">
            <a:avLst/>
          </a:prstGeom>
        </p:spPr>
        <p:txBody>
          <a:bodyPr/>
          <a:lstStyle/>
          <a:p>
            <a:pPr/>
          </a:p>
        </p:txBody>
      </p:sp>
      <p:sp>
        <p:nvSpPr>
          <p:cNvPr id="127" name="Shape 127"/>
          <p:cNvSpPr/>
          <p:nvPr>
            <p:ph type="body" sz="quarter" idx="1"/>
          </p:nvPr>
        </p:nvSpPr>
        <p:spPr>
          <a:prstGeom prst="rect">
            <a:avLst/>
          </a:prstGeom>
        </p:spPr>
        <p:txBody>
          <a:bodyPr/>
          <a:lstStyle/>
          <a:p>
            <a:pPr/>
            <a:r>
              <a:t>Here’s a quick look at the specific technologies used.</a:t>
            </a:r>
          </a:p>
          <a:p>
            <a:pPr/>
          </a:p>
          <a:p>
            <a:pPr/>
            <a:r>
              <a:t>For the backend , the main stack is Node.js with the Express.js framework. For real-time chat, I used Socket.io. The database is SQLite , managed with the Sequelize ORM. For authentication, I used jsonwebtoken and bcrypt. And as I mentioned, I used FastAPI for the proxy layer.</a:t>
            </a:r>
          </a:p>
          <a:p>
            <a:pPr/>
          </a:p>
          <a:p>
            <a:pPr/>
            <a:r>
              <a:t>On the frontend , it’s a standard, modern stack: React for the UI , React Router for navigation , Axios for making the API requests , and Vite as the build tool."</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hape 138"/>
          <p:cNvSpPr/>
          <p:nvPr>
            <p:ph type="sldImg"/>
          </p:nvPr>
        </p:nvSpPr>
        <p:spPr>
          <a:prstGeom prst="rect">
            <a:avLst/>
          </a:prstGeom>
        </p:spPr>
        <p:txBody>
          <a:bodyPr/>
          <a:lstStyle/>
          <a:p>
            <a:pPr/>
          </a:p>
        </p:txBody>
      </p:sp>
      <p:sp>
        <p:nvSpPr>
          <p:cNvPr id="139" name="Shape 139"/>
          <p:cNvSpPr/>
          <p:nvPr>
            <p:ph type="body" sz="quarter" idx="1"/>
          </p:nvPr>
        </p:nvSpPr>
        <p:spPr>
          <a:prstGeom prst="rect">
            <a:avLst/>
          </a:prstGeom>
        </p:spPr>
        <p:txBody>
          <a:bodyPr/>
          <a:lstStyle/>
          <a:p>
            <a:pPr/>
            <a:r>
              <a:t>The database schema is straightforward but effective. I have two main models: the User model and the Task model.</a:t>
            </a:r>
          </a:p>
          <a:p>
            <a:pPr/>
          </a:p>
          <a:p>
            <a:pPr/>
            <a:r>
              <a:t>The User model stores the ID, a unique username, and the bcrypt-hashed password.</a:t>
            </a:r>
          </a:p>
          <a:p>
            <a:pPr/>
          </a:p>
          <a:p>
            <a:pPr/>
            <a:r>
              <a:t>The Task model stores all the task details, like title, description, and its status—such as 'pending' or 'completed'.</a:t>
            </a:r>
          </a:p>
          <a:p>
            <a:pPr/>
          </a:p>
          <a:p>
            <a:pPr/>
            <a:r>
              <a:t>The key field here is the userId in the Task model. This is a foreign key that links every task to a user. This establishes the one-to-many relationship and is what allows us to enforce user-specific data isolation."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Shape 143"/>
          <p:cNvSpPr/>
          <p:nvPr>
            <p:ph type="sldImg"/>
          </p:nvPr>
        </p:nvSpPr>
        <p:spPr>
          <a:prstGeom prst="rect">
            <a:avLst/>
          </a:prstGeom>
        </p:spPr>
        <p:txBody>
          <a:bodyPr/>
          <a:lstStyle/>
          <a:p>
            <a:pPr/>
          </a:p>
        </p:txBody>
      </p:sp>
      <p:sp>
        <p:nvSpPr>
          <p:cNvPr id="144" name="Shape 144"/>
          <p:cNvSpPr/>
          <p:nvPr>
            <p:ph type="body" sz="quarter" idx="1"/>
          </p:nvPr>
        </p:nvSpPr>
        <p:spPr>
          <a:prstGeom prst="rect">
            <a:avLst/>
          </a:prstGeom>
        </p:spPr>
        <p:txBody>
          <a:bodyPr/>
          <a:lstStyle/>
          <a:p>
            <a:pPr/>
            <a:r>
              <a:t>"Here are the main API endpoints I created. They are grouped into two categories, plus a health check.</a:t>
            </a:r>
          </a:p>
          <a:p>
            <a:pPr/>
          </a:p>
          <a:p>
            <a:pPr/>
            <a:r>
              <a:t>First, the Authentication APIs, which are public. We have POST /api/auth/register for creating a new user and POST /api/auth/login to sign in and receive a JWT token.</a:t>
            </a:r>
          </a:p>
          <a:p>
            <a:pPr/>
          </a:p>
          <a:p>
            <a:pPr/>
            <a:r>
              <a:t>Second, the Task Management APIs. These are all protected and require the JWT token. This includes GET /api/tasks to fetch all of a user's tasks , POST /api/tasks to create a new one , and PUT and DELETE routes for updating or deleting a specific task by its ID.</a:t>
            </a:r>
          </a:p>
          <a:p>
            <a:pPr/>
          </a:p>
          <a:p>
            <a:pPr/>
            <a:r>
              <a:t>I also included a simple GET /health check endpoint."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"This slide details the complete JWT authentication flow, step-by-step.</a:t>
            </a:r>
          </a:p>
          <a:p>
            <a:pPr/>
          </a:p>
          <a:p>
            <a:pPr/>
            <a:r>
              <a:t>First, the user registers or logs in by sending their credentials.</a:t>
            </a:r>
          </a:p>
          <a:p>
            <a:pPr/>
          </a:p>
          <a:p>
            <a:pPr/>
            <a:r>
              <a:t>The server validates these, hashing the password with bcrypt to compare it.</a:t>
            </a:r>
          </a:p>
          <a:p>
            <a:pPr/>
          </a:p>
          <a:p>
            <a:pPr/>
            <a:r>
              <a:t>If successful, the server generates a new JWT with the user's ID and sets it to expire in 7 days.</a:t>
            </a:r>
          </a:p>
          <a:p>
            <a:pPr/>
          </a:p>
          <a:p>
            <a:pPr/>
            <a:r>
              <a:t>This token is sent back to the client, which then stores it in browser localStorage.</a:t>
            </a:r>
          </a:p>
          <a:p>
            <a:pPr/>
          </a:p>
          <a:p>
            <a:pPr/>
            <a:r>
              <a:t>From that point on, for every authenticated request, the client includes that token in the 'Authorization' header as a Bearer token.</a:t>
            </a:r>
          </a:p>
          <a:p>
            <a:pPr/>
          </a:p>
          <a:p>
            <a:pPr/>
            <a:r>
              <a:t>Finally, my server-side middleware intercepts this request, verifies the token's signature, and only then allows the request to proceed.</a:t>
            </a:r>
          </a:p>
          <a:p>
            <a:pPr/>
          </a:p>
          <a:p>
            <a:pPr/>
            <a:r>
              <a:t>This is a fully stateless authentication system, which is highly scalable as it doesn't require any session storage on the server."</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685800" y="2130425"/>
            <a:ext cx="7772400" cy="1470025"/>
          </a:xfrm>
          <a:prstGeom prst="rect">
            <a:avLst/>
          </a:prstGeom>
        </p:spPr>
        <p:txBody>
          <a:bodyPr/>
          <a:lstStyle/>
          <a:p>
            <a:pPr/>
            <a:r>
              <a:t>Title Text</a:t>
            </a:r>
          </a:p>
        </p:txBody>
      </p:sp>
      <p:sp>
        <p:nvSpPr>
          <p:cNvPr id="12"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0" algn="ctr">
              <a:buSzTx/>
              <a:buFontTx/>
              <a:buNone/>
              <a:defRPr>
                <a:solidFill>
                  <a:srgbClr val="888888"/>
                </a:solidFill>
              </a:defRPr>
            </a:lvl2pPr>
            <a:lvl3pPr marL="0" indent="0" algn="ctr">
              <a:buSzTx/>
              <a:buFontTx/>
              <a:buNone/>
              <a:defRPr>
                <a:solidFill>
                  <a:srgbClr val="888888"/>
                </a:solidFill>
              </a:defRPr>
            </a:lvl3pPr>
            <a:lvl4pPr marL="0" indent="0" algn="ctr">
              <a:buSzTx/>
              <a:buFontTx/>
              <a:buNone/>
              <a:defRPr>
                <a:solidFill>
                  <a:srgbClr val="888888"/>
                </a:solidFill>
              </a:defRPr>
            </a:lvl4pPr>
            <a:lvl5pPr marL="0" indent="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sz="half" idx="1"/>
          </p:nvPr>
        </p:nvSpPr>
        <p:spPr>
          <a:xfrm>
            <a:off x="457200" y="1600200"/>
            <a:ext cx="8229600" cy="452596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9"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0" name="Body Level One…"/>
          <p:cNvSpPr txBox="1"/>
          <p:nvPr>
            <p:ph type="body" sz="quarter" idx="1"/>
          </p:nvPr>
        </p:nvSpPr>
        <p:spPr>
          <a:xfrm>
            <a:off x="722312" y="2906713"/>
            <a:ext cx="7772401" cy="1500192"/>
          </a:xfrm>
          <a:prstGeom prst="rect">
            <a:avLst/>
          </a:prstGeom>
        </p:spPr>
        <p:txBody>
          <a:bodyPr anchor="b"/>
          <a:lstStyle>
            <a:lvl1pPr marL="0" indent="0">
              <a:spcBef>
                <a:spcPts val="400"/>
              </a:spcBef>
              <a:buSzTx/>
              <a:buFontTx/>
              <a:buNone/>
              <a:defRPr sz="2000">
                <a:solidFill>
                  <a:srgbClr val="888888"/>
                </a:solidFill>
              </a:defRPr>
            </a:lvl1pPr>
            <a:lvl2pPr marL="0" indent="0">
              <a:spcBef>
                <a:spcPts val="400"/>
              </a:spcBef>
              <a:buSzTx/>
              <a:buFontTx/>
              <a:buNone/>
              <a:defRPr sz="2000">
                <a:solidFill>
                  <a:srgbClr val="888888"/>
                </a:solidFill>
              </a:defRPr>
            </a:lvl2pPr>
            <a:lvl3pPr marL="0" indent="0">
              <a:spcBef>
                <a:spcPts val="400"/>
              </a:spcBef>
              <a:buSzTx/>
              <a:buFontTx/>
              <a:buNone/>
              <a:defRPr sz="2000">
                <a:solidFill>
                  <a:srgbClr val="888888"/>
                </a:solidFill>
              </a:defRPr>
            </a:lvl3pPr>
            <a:lvl4pPr marL="0" indent="0">
              <a:spcBef>
                <a:spcPts val="400"/>
              </a:spcBef>
              <a:buSzTx/>
              <a:buFontTx/>
              <a:buNone/>
              <a:defRPr sz="2000">
                <a:solidFill>
                  <a:srgbClr val="888888"/>
                </a:solidFill>
              </a:defRPr>
            </a:lvl4pPr>
            <a:lvl5pPr marL="0" indent="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quarter"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8" indent="-320038">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0">
              <a:spcBef>
                <a:spcPts val="500"/>
              </a:spcBef>
              <a:buSzTx/>
              <a:buFontTx/>
              <a:buNone/>
              <a:defRPr b="1" sz="2400"/>
            </a:lvl2pPr>
            <a:lvl3pPr marL="0" indent="0">
              <a:spcBef>
                <a:spcPts val="500"/>
              </a:spcBef>
              <a:buSzTx/>
              <a:buFontTx/>
              <a:buNone/>
              <a:defRPr b="1" sz="2400"/>
            </a:lvl3pPr>
            <a:lvl4pPr marL="0" indent="0">
              <a:spcBef>
                <a:spcPts val="500"/>
              </a:spcBef>
              <a:buSzTx/>
              <a:buFontTx/>
              <a:buNone/>
              <a:defRPr b="1" sz="2400"/>
            </a:lvl4pPr>
            <a:lvl5pPr marL="0" indent="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21"/>
          </p:nvPr>
        </p:nvSpPr>
        <p:spPr>
          <a:xfrm>
            <a:off x="4645025" y="1535111"/>
            <a:ext cx="4041775" cy="639768"/>
          </a:xfrm>
          <a:prstGeom prst="rect">
            <a:avLst/>
          </a:prstGeom>
        </p:spPr>
        <p:txBody>
          <a:bodyPr anchor="b"/>
          <a:lstStyle/>
          <a:p>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2" name="Title Text"/>
          <p:cNvSpPr txBox="1"/>
          <p:nvPr>
            <p:ph type="title"/>
          </p:nvPr>
        </p:nvSpPr>
        <p:spPr>
          <a:xfrm>
            <a:off x="457200" y="273050"/>
            <a:ext cx="3008316" cy="1162050"/>
          </a:xfrm>
          <a:prstGeom prst="rect">
            <a:avLst/>
          </a:prstGeom>
        </p:spPr>
        <p:txBody>
          <a:bodyPr anchor="b"/>
          <a:lstStyle>
            <a:lvl1pPr algn="l">
              <a:defRPr b="1" sz="2000"/>
            </a:lvl1pPr>
          </a:lstStyle>
          <a:p>
            <a:pPr/>
            <a:r>
              <a:t>Title Text</a:t>
            </a:r>
          </a:p>
        </p:txBody>
      </p:sp>
      <p:sp>
        <p:nvSpPr>
          <p:cNvPr id="73" name="Body Level One…"/>
          <p:cNvSpPr txBox="1"/>
          <p:nvPr>
            <p:ph type="body" sz="half"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quarter" idx="21"/>
          </p:nvPr>
        </p:nvSpPr>
        <p:spPr>
          <a:xfrm>
            <a:off x="457198" y="1435100"/>
            <a:ext cx="3008317" cy="4691063"/>
          </a:xfrm>
          <a:prstGeom prst="rect">
            <a:avLst/>
          </a:prstGeom>
        </p:spPr>
        <p:txBody>
          <a:bodyPr/>
          <a:lstStyle/>
          <a:p>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 name="Title Text"/>
          <p:cNvSpPr txBox="1"/>
          <p:nvPr>
            <p:ph type="title"/>
          </p:nvPr>
        </p:nvSpPr>
        <p:spPr>
          <a:xfrm>
            <a:off x="1792288" y="4800600"/>
            <a:ext cx="5486404" cy="566738"/>
          </a:xfrm>
          <a:prstGeom prst="rect">
            <a:avLst/>
          </a:prstGeom>
        </p:spPr>
        <p:txBody>
          <a:bodyPr anchor="b"/>
          <a:lstStyle>
            <a:lvl1pPr algn="l">
              <a:defRPr b="1" sz="2000"/>
            </a:lvl1pPr>
          </a:lstStyle>
          <a:p>
            <a:pPr/>
            <a:r>
              <a:t>Title Text</a:t>
            </a:r>
          </a:p>
        </p:txBody>
      </p:sp>
      <p:sp>
        <p:nvSpPr>
          <p:cNvPr id="83" name="Picture Placeholder 2"/>
          <p:cNvSpPr/>
          <p:nvPr>
            <p:ph type="pic" sz="quarter" idx="21"/>
          </p:nvPr>
        </p:nvSpPr>
        <p:spPr>
          <a:xfrm>
            <a:off x="1792288" y="612775"/>
            <a:ext cx="5486404" cy="4114800"/>
          </a:xfrm>
          <a:prstGeom prst="rect">
            <a:avLst/>
          </a:prstGeom>
        </p:spPr>
        <p:txBody>
          <a:bodyPr lIns="91439" tIns="45719" rIns="91439" bIns="45719">
            <a:noAutofit/>
          </a:bodyPr>
          <a:lstStyle/>
          <a:p>
            <a:pPr/>
          </a:p>
        </p:txBody>
      </p:sp>
      <p:sp>
        <p:nvSpPr>
          <p:cNvPr id="84" name="Body Level One…"/>
          <p:cNvSpPr txBox="1"/>
          <p:nvPr>
            <p:ph type="body" sz="quarter" idx="1"/>
          </p:nvPr>
        </p:nvSpPr>
        <p:spPr>
          <a:xfrm>
            <a:off x="1792288" y="5367337"/>
            <a:ext cx="5486404" cy="804867"/>
          </a:xfrm>
          <a:prstGeom prst="rect">
            <a:avLst/>
          </a:prstGeom>
        </p:spPr>
        <p:txBody>
          <a:bodyPr/>
          <a:lstStyle>
            <a:lvl1pPr marL="0" indent="0">
              <a:spcBef>
                <a:spcPts val="300"/>
              </a:spcBef>
              <a:buSzTx/>
              <a:buFontTx/>
              <a:buNone/>
              <a:defRPr sz="1400"/>
            </a:lvl1pPr>
            <a:lvl2pPr marL="0" indent="0">
              <a:spcBef>
                <a:spcPts val="300"/>
              </a:spcBef>
              <a:buSzTx/>
              <a:buFontTx/>
              <a:buNone/>
              <a:defRPr sz="1400"/>
            </a:lvl2pPr>
            <a:lvl3pPr marL="0" indent="0">
              <a:spcBef>
                <a:spcPts val="300"/>
              </a:spcBef>
              <a:buSzTx/>
              <a:buFontTx/>
              <a:buNone/>
              <a:defRPr sz="1400"/>
            </a:lvl3pPr>
            <a:lvl4pPr marL="0" indent="0">
              <a:spcBef>
                <a:spcPts val="300"/>
              </a:spcBef>
              <a:buSzTx/>
              <a:buFontTx/>
              <a:buNone/>
              <a:defRPr sz="1400"/>
            </a:lvl4pPr>
            <a:lvl5pPr marL="0" indent="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p>
            <a:pPr/>
            <a:r>
              <a:t>Title Text</a:t>
            </a:r>
          </a:p>
        </p:txBody>
      </p:sp>
      <p:sp>
        <p:nvSpPr>
          <p:cNvPr id="3" name="Body Level One…"/>
          <p:cNvSpPr txBox="1"/>
          <p:nvPr>
            <p:ph type="body" idx="1"/>
          </p:nvPr>
        </p:nvSpPr>
        <p:spPr>
          <a:xfrm>
            <a:off x="8166100" y="2926079"/>
            <a:ext cx="5730241" cy="530352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428181" y="6414762"/>
            <a:ext cx="258620" cy="248302"/>
          </a:xfrm>
          <a:prstGeom prst="rect">
            <a:avLst/>
          </a:prstGeom>
          <a:ln w="12700">
            <a:miter lim="400000"/>
          </a:ln>
        </p:spPr>
        <p:txBody>
          <a:bodyPr wrap="none" lIns="45718" tIns="45718" rIns="45718" bIns="45718" anchor="ctr">
            <a:spAutoFit/>
          </a:bodyPr>
          <a:lstStyle>
            <a:lvl1pPr algn="r">
              <a:defRPr sz="1200">
                <a:solidFill>
                  <a:srgbClr val="888888"/>
                </a:solidFill>
                <a:latin typeface="+mj-lt"/>
                <a:ea typeface="+mj-ea"/>
                <a:cs typeface="+mj-cs"/>
                <a:sym typeface="Calibri"/>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6.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9.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10.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10.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1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12.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1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1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15.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hyperlink" Target="https://github.com/therahul-yo/tachyon-backend-task-2.git"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94" name="TextBox 1"/>
          <p:cNvSpPr txBox="1"/>
          <p:nvPr/>
        </p:nvSpPr>
        <p:spPr>
          <a:xfrm>
            <a:off x="2431052" y="2286000"/>
            <a:ext cx="9768292" cy="8503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defRPr b="1" sz="6000">
                <a:solidFill>
                  <a:srgbClr val="FFFFFF"/>
                </a:solidFill>
                <a:latin typeface="+mj-lt"/>
                <a:ea typeface="+mj-ea"/>
                <a:cs typeface="+mj-cs"/>
                <a:sym typeface="Calibri"/>
              </a:defRPr>
            </a:lvl1pPr>
          </a:lstStyle>
          <a:p>
            <a:pPr/>
            <a:r>
              <a:t> Tachyon Backend Role - Task 2</a:t>
            </a:r>
          </a:p>
        </p:txBody>
      </p:sp>
      <p:sp>
        <p:nvSpPr>
          <p:cNvPr id="95" name="TextBox 3"/>
          <p:cNvSpPr txBox="1"/>
          <p:nvPr/>
        </p:nvSpPr>
        <p:spPr>
          <a:xfrm>
            <a:off x="5474277" y="4371066"/>
            <a:ext cx="3681841" cy="44475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defRPr b="1" sz="2800">
                <a:solidFill>
                  <a:srgbClr val="FFFFFF"/>
                </a:solidFill>
                <a:latin typeface="+mj-lt"/>
                <a:ea typeface="+mj-ea"/>
                <a:cs typeface="+mj-cs"/>
                <a:sym typeface="Calibri"/>
              </a:defRPr>
            </a:lvl1pPr>
          </a:lstStyle>
          <a:p>
            <a:pPr/>
            <a:r>
              <a:t>Backend Developer Role</a:t>
            </a:r>
          </a:p>
        </p:txBody>
      </p:sp>
      <p:sp>
        <p:nvSpPr>
          <p:cNvPr id="96" name="TextBox 4"/>
          <p:cNvSpPr txBox="1"/>
          <p:nvPr/>
        </p:nvSpPr>
        <p:spPr>
          <a:xfrm>
            <a:off x="5126058" y="4990596"/>
            <a:ext cx="4378282" cy="44475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defRPr b="1" sz="2800">
                <a:solidFill>
                  <a:srgbClr val="FFFFFF"/>
                </a:solidFill>
                <a:latin typeface="+mj-lt"/>
                <a:ea typeface="+mj-ea"/>
                <a:cs typeface="+mj-cs"/>
                <a:sym typeface="Calibri"/>
              </a:defRPr>
            </a:lvl1pPr>
          </a:lstStyle>
          <a:p>
            <a:pPr/>
            <a:r>
              <a:t>Topics Implemented: 1, 2 &amp; 4</a:t>
            </a:r>
          </a:p>
        </p:txBody>
      </p:sp>
      <p:sp>
        <p:nvSpPr>
          <p:cNvPr id="97" name="TextBox 5"/>
          <p:cNvSpPr txBox="1"/>
          <p:nvPr/>
        </p:nvSpPr>
        <p:spPr>
          <a:xfrm>
            <a:off x="3676915" y="5610126"/>
            <a:ext cx="7276561" cy="44475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defRPr b="1" sz="2800">
                <a:solidFill>
                  <a:srgbClr val="FFFFFF"/>
                </a:solidFill>
                <a:latin typeface="+mj-lt"/>
                <a:ea typeface="+mj-ea"/>
                <a:cs typeface="+mj-cs"/>
                <a:sym typeface="Calibri"/>
              </a:defRPr>
            </a:lvl1pPr>
          </a:lstStyle>
          <a:p>
            <a:pPr/>
            <a:r>
              <a:t>Full Stack Task Management with Real-time Chat</a:t>
            </a:r>
          </a:p>
        </p:txBody>
      </p:sp>
      <p:sp>
        <p:nvSpPr>
          <p:cNvPr id="98" name="Rahul T"/>
          <p:cNvSpPr txBox="1"/>
          <p:nvPr/>
        </p:nvSpPr>
        <p:spPr>
          <a:xfrm>
            <a:off x="6712538" y="3841100"/>
            <a:ext cx="1205317" cy="44475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defRPr b="1" sz="2800">
                <a:solidFill>
                  <a:srgbClr val="FFFFFF"/>
                </a:solidFill>
                <a:latin typeface="+mj-lt"/>
                <a:ea typeface="+mj-ea"/>
                <a:cs typeface="+mj-cs"/>
                <a:sym typeface="Calibri"/>
              </a:defRPr>
            </a:lvl1pPr>
          </a:lstStyle>
          <a:p>
            <a:pPr/>
            <a:r>
              <a:t>Rahul 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51" name="TextBox 1"/>
          <p:cNvSpPr txBox="1"/>
          <p:nvPr/>
        </p:nvSpPr>
        <p:spPr>
          <a:xfrm>
            <a:off x="749211" y="457201"/>
            <a:ext cx="6803188"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JWT Implementation Code</a:t>
            </a:r>
          </a:p>
        </p:txBody>
      </p:sp>
      <p:sp>
        <p:nvSpPr>
          <p:cNvPr id="152" name="TextBox 2"/>
          <p:cNvSpPr txBox="1"/>
          <p:nvPr/>
        </p:nvSpPr>
        <p:spPr>
          <a:xfrm>
            <a:off x="1002859" y="1448654"/>
            <a:ext cx="5145913" cy="44475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2800">
                <a:solidFill>
                  <a:srgbClr val="FFD700"/>
                </a:solidFill>
                <a:latin typeface="+mj-lt"/>
                <a:ea typeface="+mj-ea"/>
                <a:cs typeface="+mj-cs"/>
                <a:sym typeface="Calibri"/>
              </a:defRPr>
            </a:lvl1pPr>
          </a:lstStyle>
          <a:p>
            <a:pPr/>
            <a:r>
              <a:t>Token Generation (Login/Register)</a:t>
            </a:r>
          </a:p>
        </p:txBody>
      </p:sp>
      <p:sp>
        <p:nvSpPr>
          <p:cNvPr id="153" name="TextBox 4"/>
          <p:cNvSpPr txBox="1"/>
          <p:nvPr/>
        </p:nvSpPr>
        <p:spPr>
          <a:xfrm>
            <a:off x="7323080" y="4431160"/>
            <a:ext cx="4610950" cy="44475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2800">
                <a:solidFill>
                  <a:srgbClr val="FFD700"/>
                </a:solidFill>
                <a:latin typeface="+mj-lt"/>
                <a:ea typeface="+mj-ea"/>
                <a:cs typeface="+mj-cs"/>
                <a:sym typeface="Calibri"/>
              </a:defRPr>
            </a:lvl1pPr>
          </a:lstStyle>
          <a:p>
            <a:pPr/>
            <a:r>
              <a:t>Token Verification Middleware</a:t>
            </a:r>
          </a:p>
        </p:txBody>
      </p:sp>
      <p:grpSp>
        <p:nvGrpSpPr>
          <p:cNvPr id="156" name="Image Gallery"/>
          <p:cNvGrpSpPr/>
          <p:nvPr/>
        </p:nvGrpSpPr>
        <p:grpSpPr>
          <a:xfrm>
            <a:off x="1011233" y="1993326"/>
            <a:ext cx="5691635" cy="2898197"/>
            <a:chOff x="-1" y="0"/>
            <a:chExt cx="5691633" cy="2898196"/>
          </a:xfrm>
        </p:grpSpPr>
        <p:pic>
          <p:nvPicPr>
            <p:cNvPr id="154" name="Source Code Image (14).png" descr="Source Code Image (14).png"/>
            <p:cNvPicPr>
              <a:picLocks noChangeAspect="1"/>
            </p:cNvPicPr>
            <p:nvPr/>
          </p:nvPicPr>
          <p:blipFill>
            <a:blip r:embed="rId4">
              <a:extLst/>
            </a:blip>
            <a:srcRect l="480" t="0" r="479" b="0"/>
            <a:stretch>
              <a:fillRect/>
            </a:stretch>
          </p:blipFill>
          <p:spPr>
            <a:xfrm>
              <a:off x="-2" y="-1"/>
              <a:ext cx="5691635" cy="2427954"/>
            </a:xfrm>
            <a:prstGeom prst="rect">
              <a:avLst/>
            </a:prstGeom>
            <a:ln w="12700" cap="flat">
              <a:noFill/>
              <a:miter lim="400000"/>
            </a:ln>
            <a:effectLst/>
          </p:spPr>
        </p:pic>
        <p:sp>
          <p:nvSpPr>
            <p:cNvPr id="155" name="Caption"/>
            <p:cNvSpPr txBox="1"/>
            <p:nvPr/>
          </p:nvSpPr>
          <p:spPr>
            <a:xfrm>
              <a:off x="-2" y="2504148"/>
              <a:ext cx="5691634" cy="3940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defRPr>
                  <a:latin typeface="+mj-lt"/>
                  <a:ea typeface="+mj-ea"/>
                  <a:cs typeface="+mj-cs"/>
                  <a:sym typeface="Calibri"/>
                </a:defRPr>
              </a:lvl1pPr>
            </a:lstStyle>
            <a:p>
              <a:pPr/>
              <a:r>
                <a:t>Caption</a:t>
              </a:r>
            </a:p>
          </p:txBody>
        </p:sp>
      </p:grpSp>
      <p:grpSp>
        <p:nvGrpSpPr>
          <p:cNvPr id="159" name="Image Gallery"/>
          <p:cNvGrpSpPr/>
          <p:nvPr/>
        </p:nvGrpSpPr>
        <p:grpSpPr>
          <a:xfrm>
            <a:off x="7343605" y="4892560"/>
            <a:ext cx="6396322" cy="3355982"/>
            <a:chOff x="-1" y="0"/>
            <a:chExt cx="6396320" cy="3355980"/>
          </a:xfrm>
        </p:grpSpPr>
        <p:pic>
          <p:nvPicPr>
            <p:cNvPr id="157" name="Source Code Image (15).png" descr="Source Code Image (15).png"/>
            <p:cNvPicPr>
              <a:picLocks noChangeAspect="1"/>
            </p:cNvPicPr>
            <p:nvPr/>
          </p:nvPicPr>
          <p:blipFill>
            <a:blip r:embed="rId5">
              <a:extLst/>
            </a:blip>
            <a:srcRect l="0" t="1365" r="0" b="1363"/>
            <a:stretch>
              <a:fillRect/>
            </a:stretch>
          </p:blipFill>
          <p:spPr>
            <a:xfrm>
              <a:off x="-1" y="-1"/>
              <a:ext cx="6396321" cy="2885738"/>
            </a:xfrm>
            <a:prstGeom prst="rect">
              <a:avLst/>
            </a:prstGeom>
            <a:ln w="12700" cap="flat">
              <a:noFill/>
              <a:miter lim="400000"/>
            </a:ln>
            <a:effectLst/>
          </p:spPr>
        </p:pic>
        <p:sp>
          <p:nvSpPr>
            <p:cNvPr id="158" name="Caption"/>
            <p:cNvSpPr txBox="1"/>
            <p:nvPr/>
          </p:nvSpPr>
          <p:spPr>
            <a:xfrm>
              <a:off x="-2" y="2961932"/>
              <a:ext cx="6396321" cy="39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defRPr>
                  <a:latin typeface="+mj-lt"/>
                  <a:ea typeface="+mj-ea"/>
                  <a:cs typeface="+mj-cs"/>
                  <a:sym typeface="Calibri"/>
                </a:defRPr>
              </a:lvl1pPr>
            </a:lstStyle>
            <a:p>
              <a:pPr/>
              <a:r>
                <a:t>Caption</a:t>
              </a:r>
            </a:p>
          </p:txBody>
        </p:sp>
      </p:gr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3" name="TextBox 1"/>
          <p:cNvSpPr txBox="1"/>
          <p:nvPr/>
        </p:nvSpPr>
        <p:spPr>
          <a:xfrm>
            <a:off x="777237" y="457201"/>
            <a:ext cx="9969359"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WebSocket (Socket.io) Implementation</a:t>
            </a:r>
          </a:p>
        </p:txBody>
      </p:sp>
      <p:sp>
        <p:nvSpPr>
          <p:cNvPr id="164" name="TextBox 2"/>
          <p:cNvSpPr txBox="1"/>
          <p:nvPr/>
        </p:nvSpPr>
        <p:spPr>
          <a:xfrm>
            <a:off x="1142999" y="1645921"/>
            <a:ext cx="1981107" cy="44475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2800">
                <a:solidFill>
                  <a:srgbClr val="FFD700"/>
                </a:solidFill>
                <a:latin typeface="+mj-lt"/>
                <a:ea typeface="+mj-ea"/>
                <a:cs typeface="+mj-cs"/>
                <a:sym typeface="Calibri"/>
              </a:defRPr>
            </a:lvl1pPr>
          </a:lstStyle>
          <a:p>
            <a:pPr/>
            <a:r>
              <a:t>Server Setup</a:t>
            </a:r>
          </a:p>
        </p:txBody>
      </p:sp>
      <p:pic>
        <p:nvPicPr>
          <p:cNvPr id="165" name="Image Gallery" descr="Image Gallery"/>
          <p:cNvPicPr>
            <a:picLocks noChangeAspect="1"/>
          </p:cNvPicPr>
          <p:nvPr/>
        </p:nvPicPr>
        <p:blipFill>
          <a:blip r:embed="rId4">
            <a:extLst/>
          </a:blip>
          <a:srcRect l="0" t="4694" r="0" b="4693"/>
          <a:stretch>
            <a:fillRect/>
          </a:stretch>
        </p:blipFill>
        <p:spPr>
          <a:xfrm>
            <a:off x="1136703" y="2205583"/>
            <a:ext cx="6005187" cy="5525745"/>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9" name="TextBox 1"/>
          <p:cNvSpPr txBox="1"/>
          <p:nvPr/>
        </p:nvSpPr>
        <p:spPr>
          <a:xfrm>
            <a:off x="581044" y="204951"/>
            <a:ext cx="6867780"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Key Features Implemented</a:t>
            </a:r>
          </a:p>
        </p:txBody>
      </p:sp>
      <p:sp>
        <p:nvSpPr>
          <p:cNvPr id="170" name="TextBox 2"/>
          <p:cNvSpPr txBox="1"/>
          <p:nvPr/>
        </p:nvSpPr>
        <p:spPr>
          <a:xfrm>
            <a:off x="794440" y="970281"/>
            <a:ext cx="12344404" cy="699708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spcBef>
                <a:spcPts val="1200"/>
              </a:spcBef>
              <a:defRPr b="1" sz="2100">
                <a:solidFill>
                  <a:srgbClr val="FFFFFF"/>
                </a:solidFill>
              </a:defRPr>
            </a:pPr>
            <a:r>
              <a:t>1. </a:t>
            </a:r>
            <a:r>
              <a:rPr>
                <a:latin typeface="+mj-lt"/>
                <a:ea typeface="+mj-ea"/>
                <a:cs typeface="+mj-cs"/>
                <a:sym typeface="Calibri"/>
              </a:rPr>
              <a:t>Secure Authentication</a:t>
            </a:r>
            <a:endParaRPr>
              <a:latin typeface="+mj-lt"/>
              <a:ea typeface="+mj-ea"/>
              <a:cs typeface="+mj-cs"/>
              <a:sym typeface="Calibri"/>
            </a:endParaRPr>
          </a:p>
          <a:p>
            <a:pPr>
              <a:spcBef>
                <a:spcPts val="1200"/>
              </a:spcBef>
              <a:defRPr sz="2100">
                <a:solidFill>
                  <a:srgbClr val="FFFFFF"/>
                </a:solidFill>
                <a:latin typeface="+mj-lt"/>
                <a:ea typeface="+mj-ea"/>
                <a:cs typeface="+mj-cs"/>
                <a:sym typeface="Calibri"/>
              </a:defRPr>
            </a:pPr>
            <a:r>
              <a:t>   └── JWT tokens with bcrypt password hashing</a:t>
            </a:r>
          </a:p>
          <a:p>
            <a:pPr>
              <a:spcBef>
                <a:spcPts val="1200"/>
              </a:spcBef>
              <a:defRPr b="1" sz="2100">
                <a:solidFill>
                  <a:srgbClr val="FFFFFF"/>
                </a:solidFill>
              </a:defRPr>
            </a:pPr>
            <a:r>
              <a:t>2. </a:t>
            </a:r>
            <a:r>
              <a:rPr>
                <a:latin typeface="+mj-lt"/>
                <a:ea typeface="+mj-ea"/>
                <a:cs typeface="+mj-cs"/>
                <a:sym typeface="Calibri"/>
              </a:rPr>
              <a:t>Complete Task CRUD</a:t>
            </a:r>
            <a:endParaRPr>
              <a:latin typeface="+mj-lt"/>
              <a:ea typeface="+mj-ea"/>
              <a:cs typeface="+mj-cs"/>
              <a:sym typeface="Calibri"/>
            </a:endParaRPr>
          </a:p>
          <a:p>
            <a:pPr>
              <a:spcBef>
                <a:spcPts val="1200"/>
              </a:spcBef>
              <a:defRPr sz="2100">
                <a:solidFill>
                  <a:srgbClr val="FFFFFF"/>
                </a:solidFill>
                <a:latin typeface="+mj-lt"/>
                <a:ea typeface="+mj-ea"/>
                <a:cs typeface="+mj-cs"/>
                <a:sym typeface="Calibri"/>
              </a:defRPr>
            </a:pPr>
            <a:r>
              <a:t>   └── Create, read, update, delete with full validation</a:t>
            </a:r>
          </a:p>
          <a:p>
            <a:pPr>
              <a:spcBef>
                <a:spcPts val="1200"/>
              </a:spcBef>
              <a:defRPr b="1" sz="2100">
                <a:solidFill>
                  <a:srgbClr val="FFFFFF"/>
                </a:solidFill>
              </a:defRPr>
            </a:pPr>
            <a:r>
              <a:t>3. </a:t>
            </a:r>
            <a:r>
              <a:rPr>
                <a:latin typeface="+mj-lt"/>
                <a:ea typeface="+mj-ea"/>
                <a:cs typeface="+mj-cs"/>
                <a:sym typeface="Calibri"/>
              </a:rPr>
              <a:t>User Task Isolation</a:t>
            </a:r>
            <a:endParaRPr>
              <a:latin typeface="+mj-lt"/>
              <a:ea typeface="+mj-ea"/>
              <a:cs typeface="+mj-cs"/>
              <a:sym typeface="Calibri"/>
            </a:endParaRPr>
          </a:p>
          <a:p>
            <a:pPr>
              <a:spcBef>
                <a:spcPts val="1200"/>
              </a:spcBef>
              <a:defRPr sz="2100">
                <a:solidFill>
                  <a:srgbClr val="FFFFFF"/>
                </a:solidFill>
                <a:latin typeface="+mj-lt"/>
                <a:ea typeface="+mj-ea"/>
                <a:cs typeface="+mj-cs"/>
                <a:sym typeface="Calibri"/>
              </a:defRPr>
            </a:pPr>
            <a:r>
              <a:t>   └── Users can only access their own tasks</a:t>
            </a:r>
          </a:p>
          <a:p>
            <a:pPr>
              <a:spcBef>
                <a:spcPts val="1200"/>
              </a:spcBef>
              <a:defRPr b="1" sz="2100">
                <a:solidFill>
                  <a:srgbClr val="FFFFFF"/>
                </a:solidFill>
              </a:defRPr>
            </a:pPr>
            <a:r>
              <a:t>4. </a:t>
            </a:r>
            <a:r>
              <a:rPr>
                <a:latin typeface="+mj-lt"/>
                <a:ea typeface="+mj-ea"/>
                <a:cs typeface="+mj-cs"/>
                <a:sym typeface="Calibri"/>
              </a:rPr>
              <a:t>Real-time Chat</a:t>
            </a:r>
            <a:endParaRPr>
              <a:latin typeface="+mj-lt"/>
              <a:ea typeface="+mj-ea"/>
              <a:cs typeface="+mj-cs"/>
              <a:sym typeface="Calibri"/>
            </a:endParaRPr>
          </a:p>
          <a:p>
            <a:pPr>
              <a:spcBef>
                <a:spcPts val="1200"/>
              </a:spcBef>
              <a:defRPr sz="2100">
                <a:solidFill>
                  <a:srgbClr val="FFFFFF"/>
                </a:solidFill>
                <a:latin typeface="+mj-lt"/>
                <a:ea typeface="+mj-ea"/>
                <a:cs typeface="+mj-cs"/>
                <a:sym typeface="Calibri"/>
              </a:defRPr>
            </a:pPr>
            <a:r>
              <a:t>   └── WebSocket-powered instant messaging with rooms</a:t>
            </a:r>
          </a:p>
          <a:p>
            <a:pPr>
              <a:spcBef>
                <a:spcPts val="1200"/>
              </a:spcBef>
              <a:defRPr b="1" sz="2100">
                <a:solidFill>
                  <a:srgbClr val="FFFFFF"/>
                </a:solidFill>
              </a:defRPr>
            </a:pPr>
            <a:r>
              <a:t>5. </a:t>
            </a:r>
            <a:r>
              <a:rPr>
                <a:latin typeface="+mj-lt"/>
                <a:ea typeface="+mj-ea"/>
                <a:cs typeface="+mj-cs"/>
                <a:sym typeface="Calibri"/>
              </a:rPr>
              <a:t>Modern Responsive UI</a:t>
            </a:r>
            <a:endParaRPr>
              <a:latin typeface="+mj-lt"/>
              <a:ea typeface="+mj-ea"/>
              <a:cs typeface="+mj-cs"/>
              <a:sym typeface="Calibri"/>
            </a:endParaRPr>
          </a:p>
          <a:p>
            <a:pPr>
              <a:spcBef>
                <a:spcPts val="1200"/>
              </a:spcBef>
              <a:defRPr sz="2100">
                <a:solidFill>
                  <a:srgbClr val="FFFFFF"/>
                </a:solidFill>
                <a:latin typeface="+mj-lt"/>
                <a:ea typeface="+mj-ea"/>
                <a:cs typeface="+mj-cs"/>
                <a:sym typeface="Calibri"/>
              </a:defRPr>
            </a:pPr>
            <a:r>
              <a:t>   └── Clean React interface with intuitive navigation</a:t>
            </a:r>
          </a:p>
          <a:p>
            <a:pPr>
              <a:spcBef>
                <a:spcPts val="1200"/>
              </a:spcBef>
              <a:defRPr b="1" sz="2100">
                <a:solidFill>
                  <a:srgbClr val="FFFFFF"/>
                </a:solidFill>
              </a:defRPr>
            </a:pPr>
            <a:r>
              <a:t>6. </a:t>
            </a:r>
            <a:r>
              <a:rPr>
                <a:latin typeface="+mj-lt"/>
                <a:ea typeface="+mj-ea"/>
                <a:cs typeface="+mj-cs"/>
                <a:sym typeface="Calibri"/>
              </a:rPr>
              <a:t>Performance Optimized</a:t>
            </a:r>
            <a:endParaRPr>
              <a:latin typeface="+mj-lt"/>
              <a:ea typeface="+mj-ea"/>
              <a:cs typeface="+mj-cs"/>
              <a:sym typeface="Calibri"/>
            </a:endParaRPr>
          </a:p>
          <a:p>
            <a:pPr>
              <a:spcBef>
                <a:spcPts val="1200"/>
              </a:spcBef>
              <a:defRPr sz="2100">
                <a:solidFill>
                  <a:srgbClr val="FFFFFF"/>
                </a:solidFill>
                <a:latin typeface="+mj-lt"/>
                <a:ea typeface="+mj-ea"/>
                <a:cs typeface="+mj-cs"/>
                <a:sym typeface="Calibri"/>
              </a:defRPr>
            </a:pPr>
            <a:r>
              <a:t>   └── Efficient queries and indexed database</a:t>
            </a:r>
          </a:p>
          <a:p>
            <a:pPr>
              <a:spcBef>
                <a:spcPts val="1200"/>
              </a:spcBef>
              <a:defRPr b="1" sz="2100">
                <a:solidFill>
                  <a:srgbClr val="FFFFFF"/>
                </a:solidFill>
              </a:defRPr>
            </a:pPr>
            <a:r>
              <a:t>7. </a:t>
            </a:r>
            <a:r>
              <a:rPr>
                <a:latin typeface="+mj-lt"/>
                <a:ea typeface="+mj-ea"/>
                <a:cs typeface="+mj-cs"/>
                <a:sym typeface="Calibri"/>
              </a:rPr>
              <a:t>Security Best Practices</a:t>
            </a:r>
            <a:endParaRPr>
              <a:latin typeface="+mj-lt"/>
              <a:ea typeface="+mj-ea"/>
              <a:cs typeface="+mj-cs"/>
              <a:sym typeface="Calibri"/>
            </a:endParaRPr>
          </a:p>
          <a:p>
            <a:pPr>
              <a:spcBef>
                <a:spcPts val="1200"/>
              </a:spcBef>
              <a:defRPr sz="2100">
                <a:solidFill>
                  <a:srgbClr val="FFFFFF"/>
                </a:solidFill>
                <a:latin typeface="+mj-lt"/>
                <a:ea typeface="+mj-ea"/>
                <a:cs typeface="+mj-cs"/>
                <a:sym typeface="Calibri"/>
              </a:defRPr>
            </a:pPr>
            <a:r>
              <a:t>   └── Input validation, error handling, CORS configuration</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74" name="TextBox 1"/>
          <p:cNvSpPr txBox="1"/>
          <p:nvPr/>
        </p:nvSpPr>
        <p:spPr>
          <a:xfrm>
            <a:off x="777237" y="457201"/>
            <a:ext cx="6368611"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Security Implementation</a:t>
            </a:r>
          </a:p>
        </p:txBody>
      </p:sp>
      <p:sp>
        <p:nvSpPr>
          <p:cNvPr id="175" name="TextBox 2"/>
          <p:cNvSpPr txBox="1"/>
          <p:nvPr/>
        </p:nvSpPr>
        <p:spPr>
          <a:xfrm>
            <a:off x="1142998" y="1728809"/>
            <a:ext cx="12344404" cy="500966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260682" indent="-260682">
              <a:spcBef>
                <a:spcPts val="1200"/>
              </a:spcBef>
              <a:buSzPct val="100000"/>
              <a:buChar char="•"/>
              <a:defRPr sz="2600">
                <a:solidFill>
                  <a:srgbClr val="FFFFFF"/>
                </a:solidFill>
                <a:latin typeface="+mj-lt"/>
                <a:ea typeface="+mj-ea"/>
                <a:cs typeface="+mj-cs"/>
                <a:sym typeface="Calibri"/>
              </a:defRPr>
            </a:pPr>
            <a:r>
              <a:t> Password Hashing: bcrypt with 10 salt rounds</a:t>
            </a:r>
          </a:p>
          <a:p>
            <a:pPr marL="260682" indent="-260682">
              <a:spcBef>
                <a:spcPts val="1200"/>
              </a:spcBef>
              <a:buSzPct val="100000"/>
              <a:buChar char="•"/>
              <a:defRPr sz="2600">
                <a:solidFill>
                  <a:srgbClr val="FFFFFF"/>
                </a:solidFill>
                <a:latin typeface="+mj-lt"/>
                <a:ea typeface="+mj-ea"/>
                <a:cs typeface="+mj-cs"/>
                <a:sym typeface="Calibri"/>
              </a:defRPr>
            </a:pPr>
            <a:r>
              <a:t> JWT Tokens: Signed with secret key, 7-day expiry</a:t>
            </a:r>
          </a:p>
          <a:p>
            <a:pPr marL="260682" indent="-260682">
              <a:spcBef>
                <a:spcPts val="1200"/>
              </a:spcBef>
              <a:buSzPct val="100000"/>
              <a:buChar char="•"/>
              <a:defRPr sz="2600">
                <a:solidFill>
                  <a:srgbClr val="FFFFFF"/>
                </a:solidFill>
                <a:latin typeface="+mj-lt"/>
                <a:ea typeface="+mj-ea"/>
                <a:cs typeface="+mj-cs"/>
                <a:sym typeface="Calibri"/>
              </a:defRPr>
            </a:pPr>
            <a:r>
              <a:t> Protected Routes: Authentication middleware on all task APIs</a:t>
            </a:r>
          </a:p>
          <a:p>
            <a:pPr marL="260682" indent="-260682">
              <a:spcBef>
                <a:spcPts val="1200"/>
              </a:spcBef>
              <a:buSzPct val="100000"/>
              <a:buChar char="•"/>
              <a:defRPr sz="2600">
                <a:solidFill>
                  <a:srgbClr val="FFFFFF"/>
                </a:solidFill>
                <a:latin typeface="+mj-lt"/>
                <a:ea typeface="+mj-ea"/>
                <a:cs typeface="+mj-cs"/>
                <a:sym typeface="Calibri"/>
              </a:defRPr>
            </a:pPr>
            <a:r>
              <a:t> User Data Isolation: Database queries filtered by userId</a:t>
            </a:r>
          </a:p>
          <a:p>
            <a:pPr marL="260682" indent="-260682">
              <a:spcBef>
                <a:spcPts val="1200"/>
              </a:spcBef>
              <a:buSzPct val="100000"/>
              <a:buChar char="•"/>
              <a:defRPr sz="2600">
                <a:solidFill>
                  <a:srgbClr val="FFFFFF"/>
                </a:solidFill>
                <a:latin typeface="+mj-lt"/>
                <a:ea typeface="+mj-ea"/>
                <a:cs typeface="+mj-cs"/>
                <a:sym typeface="Calibri"/>
              </a:defRPr>
            </a:pPr>
            <a:r>
              <a:t> CORS Configuration: Controlled cross-origin access</a:t>
            </a:r>
          </a:p>
          <a:p>
            <a:pPr marL="260682" indent="-260682">
              <a:spcBef>
                <a:spcPts val="1200"/>
              </a:spcBef>
              <a:buSzPct val="100000"/>
              <a:buChar char="•"/>
              <a:defRPr sz="2600">
                <a:solidFill>
                  <a:srgbClr val="FFFFFF"/>
                </a:solidFill>
                <a:latin typeface="+mj-lt"/>
                <a:ea typeface="+mj-ea"/>
                <a:cs typeface="+mj-cs"/>
                <a:sym typeface="Calibri"/>
              </a:defRPr>
            </a:pPr>
            <a:r>
              <a:t> Input Validation: Request body validation and sanitization</a:t>
            </a:r>
          </a:p>
          <a:p>
            <a:pPr marL="260682" indent="-260682">
              <a:spcBef>
                <a:spcPts val="1200"/>
              </a:spcBef>
              <a:buSzPct val="100000"/>
              <a:buChar char="•"/>
              <a:defRPr sz="2600">
                <a:solidFill>
                  <a:srgbClr val="FFFFFF"/>
                </a:solidFill>
                <a:latin typeface="+mj-lt"/>
                <a:ea typeface="+mj-ea"/>
                <a:cs typeface="+mj-cs"/>
                <a:sym typeface="Calibri"/>
              </a:defRPr>
            </a:pPr>
            <a:r>
              <a:t> Error Handling: Safe error messages without sensitive data</a:t>
            </a:r>
          </a:p>
          <a:p>
            <a:pPr marL="260682" indent="-260682">
              <a:spcBef>
                <a:spcPts val="1200"/>
              </a:spcBef>
              <a:buSzPct val="100000"/>
              <a:buChar char="•"/>
              <a:defRPr sz="2600">
                <a:solidFill>
                  <a:srgbClr val="FFFFFF"/>
                </a:solidFill>
                <a:latin typeface="+mj-lt"/>
                <a:ea typeface="+mj-ea"/>
                <a:cs typeface="+mj-cs"/>
                <a:sym typeface="Calibri"/>
              </a:defRPr>
            </a:pPr>
            <a:r>
              <a:t> SQL Injection Prevention: Sequelize ORM parameterized queries</a:t>
            </a:r>
          </a:p>
          <a:p>
            <a:pPr marL="260682" indent="-260682">
              <a:spcBef>
                <a:spcPts val="1200"/>
              </a:spcBef>
              <a:buSzPct val="100000"/>
              <a:buChar char="•"/>
              <a:defRPr sz="2600">
                <a:solidFill>
                  <a:srgbClr val="FFFFFF"/>
                </a:solidFill>
                <a:latin typeface="+mj-lt"/>
                <a:ea typeface="+mj-ea"/>
                <a:cs typeface="+mj-cs"/>
                <a:sym typeface="Calibri"/>
              </a:defRPr>
            </a:pPr>
            <a:r>
              <a:t> Token Verification: Middleware validates every protected request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79" name="TextBox 1"/>
          <p:cNvSpPr txBox="1"/>
          <p:nvPr/>
        </p:nvSpPr>
        <p:spPr>
          <a:xfrm>
            <a:off x="777239" y="457201"/>
            <a:ext cx="4385922"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Project Structure</a:t>
            </a:r>
          </a:p>
        </p:txBody>
      </p:sp>
      <p:sp>
        <p:nvSpPr>
          <p:cNvPr id="180" name="TextBox 2"/>
          <p:cNvSpPr txBox="1"/>
          <p:nvPr/>
        </p:nvSpPr>
        <p:spPr>
          <a:xfrm>
            <a:off x="1142997" y="1524923"/>
            <a:ext cx="4252225" cy="44475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2800">
                <a:solidFill>
                  <a:srgbClr val="FFD700"/>
                </a:solidFill>
                <a:latin typeface="+mj-lt"/>
                <a:ea typeface="+mj-ea"/>
                <a:cs typeface="+mj-cs"/>
                <a:sym typeface="Calibri"/>
              </a:defRPr>
            </a:lvl1pPr>
          </a:lstStyle>
          <a:p>
            <a:pPr/>
            <a:r>
              <a:t>Backend Directory Structure</a:t>
            </a:r>
          </a:p>
        </p:txBody>
      </p:sp>
      <p:sp>
        <p:nvSpPr>
          <p:cNvPr id="181" name="TextBox 2"/>
          <p:cNvSpPr txBox="1"/>
          <p:nvPr/>
        </p:nvSpPr>
        <p:spPr>
          <a:xfrm>
            <a:off x="7915157" y="1524923"/>
            <a:ext cx="4350501" cy="44475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2800">
                <a:solidFill>
                  <a:srgbClr val="FFD700"/>
                </a:solidFill>
                <a:latin typeface="+mj-lt"/>
                <a:ea typeface="+mj-ea"/>
                <a:cs typeface="+mj-cs"/>
                <a:sym typeface="Calibri"/>
              </a:defRPr>
            </a:lvl1pPr>
          </a:lstStyle>
          <a:p>
            <a:pPr/>
            <a:r>
              <a:t>Frontend Directory Structure</a:t>
            </a:r>
          </a:p>
        </p:txBody>
      </p:sp>
      <p:grpSp>
        <p:nvGrpSpPr>
          <p:cNvPr id="184" name="Image Gallery"/>
          <p:cNvGrpSpPr/>
          <p:nvPr/>
        </p:nvGrpSpPr>
        <p:grpSpPr>
          <a:xfrm>
            <a:off x="1495346" y="2151603"/>
            <a:ext cx="3547535" cy="6156220"/>
            <a:chOff x="0" y="0"/>
            <a:chExt cx="3547534" cy="6156218"/>
          </a:xfrm>
        </p:grpSpPr>
        <p:pic>
          <p:nvPicPr>
            <p:cNvPr id="182" name="Source Code Image (20).png" descr="Source Code Image (20).png"/>
            <p:cNvPicPr>
              <a:picLocks noChangeAspect="1"/>
            </p:cNvPicPr>
            <p:nvPr/>
          </p:nvPicPr>
          <p:blipFill>
            <a:blip r:embed="rId4">
              <a:extLst/>
            </a:blip>
            <a:srcRect l="0" t="2282" r="0" b="2281"/>
            <a:stretch>
              <a:fillRect/>
            </a:stretch>
          </p:blipFill>
          <p:spPr>
            <a:xfrm>
              <a:off x="0" y="-1"/>
              <a:ext cx="3547535" cy="5685974"/>
            </a:xfrm>
            <a:prstGeom prst="rect">
              <a:avLst/>
            </a:prstGeom>
            <a:ln w="12700" cap="flat">
              <a:noFill/>
              <a:miter lim="400000"/>
            </a:ln>
            <a:effectLst/>
          </p:spPr>
        </p:pic>
        <p:sp>
          <p:nvSpPr>
            <p:cNvPr id="183" name="Caption"/>
            <p:cNvSpPr txBox="1"/>
            <p:nvPr/>
          </p:nvSpPr>
          <p:spPr>
            <a:xfrm>
              <a:off x="0" y="5762170"/>
              <a:ext cx="3547535" cy="39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defRPr>
                  <a:latin typeface="+mj-lt"/>
                  <a:ea typeface="+mj-ea"/>
                  <a:cs typeface="+mj-cs"/>
                  <a:sym typeface="Calibri"/>
                </a:defRPr>
              </a:lvl1pPr>
            </a:lstStyle>
            <a:p>
              <a:pPr/>
              <a:r>
                <a:t>Caption</a:t>
              </a:r>
            </a:p>
          </p:txBody>
        </p:sp>
      </p:grpSp>
      <p:grpSp>
        <p:nvGrpSpPr>
          <p:cNvPr id="187" name="Image Gallery"/>
          <p:cNvGrpSpPr/>
          <p:nvPr/>
        </p:nvGrpSpPr>
        <p:grpSpPr>
          <a:xfrm>
            <a:off x="8083966" y="2188841"/>
            <a:ext cx="4012885" cy="6081744"/>
            <a:chOff x="0" y="0"/>
            <a:chExt cx="4012883" cy="6081743"/>
          </a:xfrm>
        </p:grpSpPr>
        <p:pic>
          <p:nvPicPr>
            <p:cNvPr id="185" name="Source Code Image (21).png" descr="Source Code Image (21).png"/>
            <p:cNvPicPr>
              <a:picLocks noChangeAspect="1"/>
            </p:cNvPicPr>
            <p:nvPr/>
          </p:nvPicPr>
          <p:blipFill>
            <a:blip r:embed="rId5">
              <a:extLst/>
            </a:blip>
            <a:srcRect l="0" t="733" r="0" b="731"/>
            <a:stretch>
              <a:fillRect/>
            </a:stretch>
          </p:blipFill>
          <p:spPr>
            <a:xfrm>
              <a:off x="-1" y="0"/>
              <a:ext cx="4012885" cy="5611499"/>
            </a:xfrm>
            <a:prstGeom prst="rect">
              <a:avLst/>
            </a:prstGeom>
            <a:ln w="12700" cap="flat">
              <a:noFill/>
              <a:miter lim="400000"/>
            </a:ln>
            <a:effectLst/>
          </p:spPr>
        </p:pic>
        <p:sp>
          <p:nvSpPr>
            <p:cNvPr id="186" name="Caption"/>
            <p:cNvSpPr txBox="1"/>
            <p:nvPr/>
          </p:nvSpPr>
          <p:spPr>
            <a:xfrm>
              <a:off x="-1" y="5687696"/>
              <a:ext cx="4012884" cy="3940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defRPr>
                  <a:latin typeface="+mj-lt"/>
                  <a:ea typeface="+mj-ea"/>
                  <a:cs typeface="+mj-cs"/>
                  <a:sym typeface="Calibri"/>
                </a:defRPr>
              </a:lvl1pPr>
            </a:lstStyle>
            <a:p>
              <a:pPr/>
              <a:r>
                <a:t>Caption</a:t>
              </a:r>
            </a:p>
          </p:txBody>
        </p:sp>
      </p:gr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91" name="TextBox 1"/>
          <p:cNvSpPr txBox="1"/>
          <p:nvPr/>
        </p:nvSpPr>
        <p:spPr>
          <a:xfrm>
            <a:off x="777237" y="457201"/>
            <a:ext cx="5386643" cy="840240"/>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defRPr b="1" sz="4800">
                <a:solidFill>
                  <a:srgbClr val="FFFFFF"/>
                </a:solidFill>
              </a:defRPr>
            </a:pPr>
            <a:r>
              <a:t>Project </a:t>
            </a:r>
            <a:r>
              <a:rPr>
                <a:latin typeface="+mj-lt"/>
                <a:ea typeface="+mj-ea"/>
                <a:cs typeface="+mj-cs"/>
                <a:sym typeface="Calibri"/>
              </a:rPr>
              <a:t>Screenshots</a:t>
            </a:r>
          </a:p>
        </p:txBody>
      </p:sp>
      <p:grpSp>
        <p:nvGrpSpPr>
          <p:cNvPr id="194" name="Image Gallery"/>
          <p:cNvGrpSpPr/>
          <p:nvPr/>
        </p:nvGrpSpPr>
        <p:grpSpPr>
          <a:xfrm>
            <a:off x="2412859" y="1391391"/>
            <a:ext cx="9804682" cy="6658214"/>
            <a:chOff x="0" y="-1"/>
            <a:chExt cx="9804680" cy="6658212"/>
          </a:xfrm>
        </p:grpSpPr>
        <p:pic>
          <p:nvPicPr>
            <p:cNvPr id="192" name="Screenshot 2025-10-23 at 1.27.18 PM.png" descr="Screenshot 2025-10-23 at 1.27.18 PM.png"/>
            <p:cNvPicPr>
              <a:picLocks noChangeAspect="1"/>
            </p:cNvPicPr>
            <p:nvPr/>
          </p:nvPicPr>
          <p:blipFill>
            <a:blip r:embed="rId4">
              <a:extLst/>
            </a:blip>
            <a:srcRect l="0" t="1477" r="0" b="1475"/>
            <a:stretch>
              <a:fillRect/>
            </a:stretch>
          </p:blipFill>
          <p:spPr>
            <a:xfrm>
              <a:off x="0" y="-2"/>
              <a:ext cx="9804680" cy="6187969"/>
            </a:xfrm>
            <a:prstGeom prst="rect">
              <a:avLst/>
            </a:prstGeom>
            <a:ln w="12700" cap="flat">
              <a:noFill/>
              <a:miter lim="400000"/>
            </a:ln>
            <a:effectLst/>
          </p:spPr>
        </p:pic>
        <p:sp>
          <p:nvSpPr>
            <p:cNvPr id="193" name="User registration form with secure input validation and bcrypt password hashing."/>
            <p:cNvSpPr txBox="1"/>
            <p:nvPr/>
          </p:nvSpPr>
          <p:spPr>
            <a:xfrm>
              <a:off x="-1" y="6264163"/>
              <a:ext cx="9804682" cy="39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ctr">
                <a:defRPr>
                  <a:solidFill>
                    <a:srgbClr val="FFFFFF"/>
                  </a:solidFill>
                  <a:latin typeface="+mj-lt"/>
                  <a:ea typeface="+mj-ea"/>
                  <a:cs typeface="+mj-cs"/>
                  <a:sym typeface="Calibri"/>
                </a:defRPr>
              </a:lvl1pPr>
            </a:lstStyle>
            <a:p>
              <a:pPr/>
              <a:r>
                <a:t>User registration form with secure input validation and bcrypt password hashing.</a:t>
              </a:r>
            </a:p>
          </p:txBody>
        </p:sp>
      </p:gr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8" name="TextBox 1"/>
          <p:cNvSpPr txBox="1"/>
          <p:nvPr/>
        </p:nvSpPr>
        <p:spPr>
          <a:xfrm>
            <a:off x="777237" y="457201"/>
            <a:ext cx="5386643" cy="840240"/>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defRPr b="1" sz="4800">
                <a:solidFill>
                  <a:srgbClr val="FFFFFF"/>
                </a:solidFill>
              </a:defRPr>
            </a:pPr>
            <a:r>
              <a:t>Project </a:t>
            </a:r>
            <a:r>
              <a:rPr>
                <a:latin typeface="+mj-lt"/>
                <a:ea typeface="+mj-ea"/>
                <a:cs typeface="+mj-cs"/>
                <a:sym typeface="Calibri"/>
              </a:rPr>
              <a:t>Screenshots</a:t>
            </a:r>
          </a:p>
        </p:txBody>
      </p:sp>
      <p:grpSp>
        <p:nvGrpSpPr>
          <p:cNvPr id="201" name="Image Gallery"/>
          <p:cNvGrpSpPr/>
          <p:nvPr/>
        </p:nvGrpSpPr>
        <p:grpSpPr>
          <a:xfrm>
            <a:off x="2412859" y="1391391"/>
            <a:ext cx="9804682" cy="6658214"/>
            <a:chOff x="0" y="-1"/>
            <a:chExt cx="9804680" cy="6658212"/>
          </a:xfrm>
        </p:grpSpPr>
        <p:pic>
          <p:nvPicPr>
            <p:cNvPr id="199" name="Screenshot 2025-10-23 at 1.27.18 PM.png" descr="Screenshot 2025-10-23 at 1.27.18 PM.png"/>
            <p:cNvPicPr>
              <a:picLocks noChangeAspect="1"/>
            </p:cNvPicPr>
            <p:nvPr/>
          </p:nvPicPr>
          <p:blipFill>
            <a:blip r:embed="rId3">
              <a:extLst/>
            </a:blip>
            <a:srcRect l="0" t="1477" r="0" b="1475"/>
            <a:stretch>
              <a:fillRect/>
            </a:stretch>
          </p:blipFill>
          <p:spPr>
            <a:xfrm>
              <a:off x="0" y="-2"/>
              <a:ext cx="9804680" cy="6187969"/>
            </a:xfrm>
            <a:prstGeom prst="rect">
              <a:avLst/>
            </a:prstGeom>
            <a:ln w="12700" cap="flat">
              <a:noFill/>
              <a:miter lim="400000"/>
            </a:ln>
            <a:effectLst/>
          </p:spPr>
        </p:pic>
        <p:sp>
          <p:nvSpPr>
            <p:cNvPr id="200" name="Login interface for JWT-based authentication, ensuring secure user access."/>
            <p:cNvSpPr txBox="1"/>
            <p:nvPr/>
          </p:nvSpPr>
          <p:spPr>
            <a:xfrm>
              <a:off x="-1" y="6264163"/>
              <a:ext cx="9804682" cy="39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ctr">
                <a:defRPr>
                  <a:solidFill>
                    <a:srgbClr val="FFFFFF"/>
                  </a:solidFill>
                  <a:latin typeface="+mj-lt"/>
                  <a:ea typeface="+mj-ea"/>
                  <a:cs typeface="+mj-cs"/>
                  <a:sym typeface="Calibri"/>
                </a:defRPr>
              </a:lvl1pPr>
            </a:lstStyle>
            <a:p>
              <a:pPr/>
              <a:r>
                <a:t>Login interface for JWT-based authentication, ensuring secure user access.</a:t>
              </a:r>
            </a:p>
          </p:txBody>
        </p:sp>
      </p:gr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3" name="TextBox 1"/>
          <p:cNvSpPr txBox="1"/>
          <p:nvPr/>
        </p:nvSpPr>
        <p:spPr>
          <a:xfrm>
            <a:off x="777237" y="457201"/>
            <a:ext cx="5386643" cy="840240"/>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defRPr b="1" sz="4800">
                <a:solidFill>
                  <a:srgbClr val="FFFFFF"/>
                </a:solidFill>
              </a:defRPr>
            </a:pPr>
            <a:r>
              <a:t>Project </a:t>
            </a:r>
            <a:r>
              <a:rPr>
                <a:latin typeface="+mj-lt"/>
                <a:ea typeface="+mj-ea"/>
                <a:cs typeface="+mj-cs"/>
                <a:sym typeface="Calibri"/>
              </a:rPr>
              <a:t>Screenshots</a:t>
            </a:r>
          </a:p>
        </p:txBody>
      </p:sp>
      <p:grpSp>
        <p:nvGrpSpPr>
          <p:cNvPr id="206" name="Image Gallery"/>
          <p:cNvGrpSpPr/>
          <p:nvPr/>
        </p:nvGrpSpPr>
        <p:grpSpPr>
          <a:xfrm>
            <a:off x="2412859" y="1391394"/>
            <a:ext cx="9804682" cy="6658210"/>
            <a:chOff x="0" y="0"/>
            <a:chExt cx="9804680" cy="6658209"/>
          </a:xfrm>
        </p:grpSpPr>
        <p:pic>
          <p:nvPicPr>
            <p:cNvPr id="204" name="Screenshot 2025-10-23 at 1.27.31 PM.png" descr="Screenshot 2025-10-23 at 1.27.31 PM.png"/>
            <p:cNvPicPr>
              <a:picLocks noChangeAspect="1"/>
            </p:cNvPicPr>
            <p:nvPr/>
          </p:nvPicPr>
          <p:blipFill>
            <a:blip r:embed="rId3">
              <a:extLst/>
            </a:blip>
            <a:srcRect l="0" t="1477" r="0" b="1475"/>
            <a:stretch>
              <a:fillRect/>
            </a:stretch>
          </p:blipFill>
          <p:spPr>
            <a:xfrm>
              <a:off x="0" y="0"/>
              <a:ext cx="9804680" cy="6187966"/>
            </a:xfrm>
            <a:prstGeom prst="rect">
              <a:avLst/>
            </a:prstGeom>
            <a:ln w="12700" cap="flat">
              <a:noFill/>
              <a:miter lim="400000"/>
            </a:ln>
            <a:effectLst/>
          </p:spPr>
        </p:pic>
        <p:sp>
          <p:nvSpPr>
            <p:cNvPr id="205" name="Welcome to TaskFlow: A clean and responsive React-based homepage for seamless task management."/>
            <p:cNvSpPr txBox="1"/>
            <p:nvPr/>
          </p:nvSpPr>
          <p:spPr>
            <a:xfrm>
              <a:off x="-1" y="6264162"/>
              <a:ext cx="9804682" cy="3940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ctr">
                <a:defRPr>
                  <a:solidFill>
                    <a:srgbClr val="FFFFFF"/>
                  </a:solidFill>
                  <a:latin typeface="+mj-lt"/>
                  <a:ea typeface="+mj-ea"/>
                  <a:cs typeface="+mj-cs"/>
                  <a:sym typeface="Calibri"/>
                </a:defRPr>
              </a:lvl1pPr>
            </a:lstStyle>
            <a:p>
              <a:pPr/>
              <a:r>
                <a:t>Welcome to TaskFlow: A clean and responsive React-based homepage for seamless task management.</a:t>
              </a:r>
            </a:p>
          </p:txBody>
        </p:sp>
      </p:gr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8" name="TextBox 1"/>
          <p:cNvSpPr txBox="1"/>
          <p:nvPr/>
        </p:nvSpPr>
        <p:spPr>
          <a:xfrm>
            <a:off x="777237" y="457201"/>
            <a:ext cx="5386643" cy="840240"/>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defRPr b="1" sz="4800">
                <a:solidFill>
                  <a:srgbClr val="FFFFFF"/>
                </a:solidFill>
              </a:defRPr>
            </a:pPr>
            <a:r>
              <a:t>Project </a:t>
            </a:r>
            <a:r>
              <a:rPr>
                <a:latin typeface="+mj-lt"/>
                <a:ea typeface="+mj-ea"/>
                <a:cs typeface="+mj-cs"/>
                <a:sym typeface="Calibri"/>
              </a:rPr>
              <a:t>Screenshots</a:t>
            </a:r>
          </a:p>
        </p:txBody>
      </p:sp>
      <p:grpSp>
        <p:nvGrpSpPr>
          <p:cNvPr id="211" name="Image Gallery"/>
          <p:cNvGrpSpPr/>
          <p:nvPr/>
        </p:nvGrpSpPr>
        <p:grpSpPr>
          <a:xfrm>
            <a:off x="2412859" y="1391391"/>
            <a:ext cx="9804682" cy="6658214"/>
            <a:chOff x="0" y="-1"/>
            <a:chExt cx="9804680" cy="6658212"/>
          </a:xfrm>
        </p:grpSpPr>
        <p:pic>
          <p:nvPicPr>
            <p:cNvPr id="209" name="Screenshot 2025-10-23 at 1.34.59 PM.png" descr="Screenshot 2025-10-23 at 1.34.59 PM.png"/>
            <p:cNvPicPr>
              <a:picLocks noChangeAspect="1"/>
            </p:cNvPicPr>
            <p:nvPr/>
          </p:nvPicPr>
          <p:blipFill>
            <a:blip r:embed="rId3">
              <a:extLst/>
            </a:blip>
            <a:srcRect l="0" t="1477" r="0" b="1475"/>
            <a:stretch>
              <a:fillRect/>
            </a:stretch>
          </p:blipFill>
          <p:spPr>
            <a:xfrm>
              <a:off x="0" y="-2"/>
              <a:ext cx="9804680" cy="6187969"/>
            </a:xfrm>
            <a:prstGeom prst="rect">
              <a:avLst/>
            </a:prstGeom>
            <a:ln w="12700" cap="flat">
              <a:noFill/>
              <a:miter lim="400000"/>
            </a:ln>
            <a:effectLst/>
          </p:spPr>
        </p:pic>
        <p:sp>
          <p:nvSpPr>
            <p:cNvPr id="210" name="User-specific task dashboard with CRUD functionality, built with React and RESTful API integration."/>
            <p:cNvSpPr txBox="1"/>
            <p:nvPr/>
          </p:nvSpPr>
          <p:spPr>
            <a:xfrm>
              <a:off x="-1" y="6264163"/>
              <a:ext cx="9804682" cy="39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ctr">
                <a:defRPr>
                  <a:solidFill>
                    <a:srgbClr val="FFFFFF"/>
                  </a:solidFill>
                  <a:latin typeface="+mj-lt"/>
                  <a:ea typeface="+mj-ea"/>
                  <a:cs typeface="+mj-cs"/>
                  <a:sym typeface="Calibri"/>
                </a:defRPr>
              </a:lvl1pPr>
            </a:lstStyle>
            <a:p>
              <a:pPr/>
              <a:r>
                <a:t>User-specific task dashboard with CRUD functionality, built with React and RESTful API integration.</a:t>
              </a:r>
            </a:p>
          </p:txBody>
        </p:sp>
      </p:gr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13" name="TextBox 1"/>
          <p:cNvSpPr txBox="1"/>
          <p:nvPr/>
        </p:nvSpPr>
        <p:spPr>
          <a:xfrm>
            <a:off x="777237" y="457201"/>
            <a:ext cx="5386643" cy="840240"/>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defRPr b="1" sz="4800">
                <a:solidFill>
                  <a:srgbClr val="FFFFFF"/>
                </a:solidFill>
              </a:defRPr>
            </a:pPr>
            <a:r>
              <a:t>Project </a:t>
            </a:r>
            <a:r>
              <a:rPr>
                <a:latin typeface="+mj-lt"/>
                <a:ea typeface="+mj-ea"/>
                <a:cs typeface="+mj-cs"/>
                <a:sym typeface="Calibri"/>
              </a:rPr>
              <a:t>Screenshots</a:t>
            </a:r>
          </a:p>
        </p:txBody>
      </p:sp>
      <p:grpSp>
        <p:nvGrpSpPr>
          <p:cNvPr id="216" name="Image Gallery"/>
          <p:cNvGrpSpPr/>
          <p:nvPr/>
        </p:nvGrpSpPr>
        <p:grpSpPr>
          <a:xfrm>
            <a:off x="2412859" y="1391391"/>
            <a:ext cx="9804682" cy="6658214"/>
            <a:chOff x="0" y="-1"/>
            <a:chExt cx="9804680" cy="6658212"/>
          </a:xfrm>
        </p:grpSpPr>
        <p:pic>
          <p:nvPicPr>
            <p:cNvPr id="214" name="Screenshot 2025-10-23 at 1.37.48 PM.png" descr="Screenshot 2025-10-23 at 1.37.48 PM.png"/>
            <p:cNvPicPr>
              <a:picLocks noChangeAspect="1"/>
            </p:cNvPicPr>
            <p:nvPr/>
          </p:nvPicPr>
          <p:blipFill>
            <a:blip r:embed="rId3">
              <a:extLst/>
            </a:blip>
            <a:srcRect l="0" t="1477" r="0" b="1475"/>
            <a:stretch>
              <a:fillRect/>
            </a:stretch>
          </p:blipFill>
          <p:spPr>
            <a:xfrm>
              <a:off x="0" y="-2"/>
              <a:ext cx="9804680" cy="6187969"/>
            </a:xfrm>
            <a:prstGeom prst="rect">
              <a:avLst/>
            </a:prstGeom>
            <a:ln w="12700" cap="flat">
              <a:noFill/>
              <a:miter lim="400000"/>
            </a:ln>
            <a:effectLst/>
          </p:spPr>
        </p:pic>
        <p:sp>
          <p:nvSpPr>
            <p:cNvPr id="215" name="Socket.io-powered chat interface enabling instant messaging with room-based functionality."/>
            <p:cNvSpPr txBox="1"/>
            <p:nvPr/>
          </p:nvSpPr>
          <p:spPr>
            <a:xfrm>
              <a:off x="-1" y="6264163"/>
              <a:ext cx="9804682" cy="39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ctr">
                <a:defRPr>
                  <a:solidFill>
                    <a:srgbClr val="FFFFFF"/>
                  </a:solidFill>
                  <a:latin typeface="+mj-lt"/>
                  <a:ea typeface="+mj-ea"/>
                  <a:cs typeface="+mj-cs"/>
                  <a:sym typeface="Calibri"/>
                </a:defRPr>
              </a:lvl1pPr>
            </a:lstStyle>
            <a:p>
              <a:pPr/>
              <a:r>
                <a:t>Socket.io-powered chat interface enabling instant messaging with room-based functionality.</a:t>
              </a:r>
            </a:p>
          </p:txBody>
        </p:sp>
      </p:gr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02" name="TextBox 1"/>
          <p:cNvSpPr txBox="1"/>
          <p:nvPr/>
        </p:nvSpPr>
        <p:spPr>
          <a:xfrm>
            <a:off x="777239" y="457201"/>
            <a:ext cx="4452597"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Project Overview</a:t>
            </a:r>
          </a:p>
        </p:txBody>
      </p:sp>
      <p:sp>
        <p:nvSpPr>
          <p:cNvPr id="103" name="TextBox 2"/>
          <p:cNvSpPr txBox="1"/>
          <p:nvPr/>
        </p:nvSpPr>
        <p:spPr>
          <a:xfrm>
            <a:off x="1142998" y="1935194"/>
            <a:ext cx="12344404" cy="463295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260682" indent="-260682">
              <a:spcBef>
                <a:spcPts val="1200"/>
              </a:spcBef>
              <a:buSzPct val="100000"/>
              <a:buChar char="•"/>
              <a:defRPr sz="2900">
                <a:solidFill>
                  <a:srgbClr val="FFFFFF"/>
                </a:solidFill>
                <a:latin typeface="+mj-lt"/>
                <a:ea typeface="+mj-ea"/>
                <a:cs typeface="+mj-cs"/>
                <a:sym typeface="Calibri"/>
              </a:defRPr>
            </a:pPr>
            <a:r>
              <a:t>Complete Full-Stack Task Management Application</a:t>
            </a:r>
          </a:p>
          <a:p>
            <a:pPr marL="260682" indent="-260682">
              <a:spcBef>
                <a:spcPts val="1200"/>
              </a:spcBef>
              <a:buSzPct val="100000"/>
              <a:buChar char="•"/>
              <a:defRPr sz="2900">
                <a:solidFill>
                  <a:srgbClr val="FFFFFF"/>
                </a:solidFill>
                <a:latin typeface="+mj-lt"/>
                <a:ea typeface="+mj-ea"/>
                <a:cs typeface="+mj-cs"/>
                <a:sym typeface="Calibri"/>
              </a:defRPr>
            </a:pPr>
            <a:r>
              <a:t>Built with Node.js + Express backend</a:t>
            </a:r>
          </a:p>
          <a:p>
            <a:pPr marL="260682" indent="-260682">
              <a:spcBef>
                <a:spcPts val="1200"/>
              </a:spcBef>
              <a:buSzPct val="100000"/>
              <a:buChar char="•"/>
              <a:defRPr sz="2900">
                <a:solidFill>
                  <a:srgbClr val="FFFFFF"/>
                </a:solidFill>
                <a:latin typeface="+mj-lt"/>
                <a:ea typeface="+mj-ea"/>
                <a:cs typeface="+mj-cs"/>
                <a:sym typeface="Calibri"/>
              </a:defRPr>
            </a:pPr>
            <a:r>
              <a:t>Secure JWT-based authentication system</a:t>
            </a:r>
          </a:p>
          <a:p>
            <a:pPr marL="260682" indent="-260682">
              <a:spcBef>
                <a:spcPts val="1200"/>
              </a:spcBef>
              <a:buSzPct val="100000"/>
              <a:buChar char="•"/>
              <a:defRPr sz="2900">
                <a:solidFill>
                  <a:srgbClr val="FFFFFF"/>
                </a:solidFill>
                <a:latin typeface="+mj-lt"/>
                <a:ea typeface="+mj-ea"/>
                <a:cs typeface="+mj-cs"/>
                <a:sym typeface="Calibri"/>
              </a:defRPr>
            </a:pPr>
            <a:r>
              <a:t>Real-time WebSocket chat integration</a:t>
            </a:r>
          </a:p>
          <a:p>
            <a:pPr marL="260682" indent="-260682">
              <a:spcBef>
                <a:spcPts val="1200"/>
              </a:spcBef>
              <a:buSzPct val="100000"/>
              <a:buChar char="•"/>
              <a:defRPr sz="2900">
                <a:solidFill>
                  <a:srgbClr val="FFFFFF"/>
                </a:solidFill>
                <a:latin typeface="+mj-lt"/>
                <a:ea typeface="+mj-ea"/>
                <a:cs typeface="+mj-cs"/>
                <a:sym typeface="Calibri"/>
              </a:defRPr>
            </a:pPr>
            <a:r>
              <a:t>RESTful API with full CRUD operations</a:t>
            </a:r>
          </a:p>
          <a:p>
            <a:pPr marL="260682" indent="-260682">
              <a:spcBef>
                <a:spcPts val="1200"/>
              </a:spcBef>
              <a:buSzPct val="100000"/>
              <a:buChar char="•"/>
              <a:defRPr sz="2900">
                <a:solidFill>
                  <a:srgbClr val="FFFFFF"/>
                </a:solidFill>
                <a:latin typeface="+mj-lt"/>
                <a:ea typeface="+mj-ea"/>
                <a:cs typeface="+mj-cs"/>
                <a:sym typeface="Calibri"/>
              </a:defRPr>
            </a:pPr>
            <a:r>
              <a:t>User-specific task isolation and management</a:t>
            </a:r>
          </a:p>
          <a:p>
            <a:pPr marL="260682" indent="-260682">
              <a:spcBef>
                <a:spcPts val="1200"/>
              </a:spcBef>
              <a:buSzPct val="100000"/>
              <a:buChar char="•"/>
              <a:defRPr sz="2900">
                <a:solidFill>
                  <a:srgbClr val="FFFFFF"/>
                </a:solidFill>
                <a:latin typeface="+mj-lt"/>
                <a:ea typeface="+mj-ea"/>
                <a:cs typeface="+mj-cs"/>
                <a:sym typeface="Calibri"/>
              </a:defRPr>
            </a:pPr>
            <a:r>
              <a:t>Modern React frontend with responsive design</a:t>
            </a:r>
          </a:p>
          <a:p>
            <a:pPr marL="260682" indent="-260682">
              <a:spcBef>
                <a:spcPts val="1200"/>
              </a:spcBef>
              <a:buSzPct val="100000"/>
              <a:buChar char="•"/>
              <a:defRPr sz="2900">
                <a:solidFill>
                  <a:srgbClr val="FFFFFF"/>
                </a:solidFill>
                <a:latin typeface="+mj-lt"/>
                <a:ea typeface="+mj-ea"/>
                <a:cs typeface="+mj-cs"/>
                <a:sym typeface="Calibri"/>
              </a:defRPr>
            </a:pPr>
            <a:r>
              <a:t>SQLite database with Sequelize ORM</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18" name="TextBox 1"/>
          <p:cNvSpPr txBox="1"/>
          <p:nvPr/>
        </p:nvSpPr>
        <p:spPr>
          <a:xfrm>
            <a:off x="777237" y="457201"/>
            <a:ext cx="5386643" cy="840240"/>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defRPr b="1" sz="4800">
                <a:solidFill>
                  <a:srgbClr val="FFFFFF"/>
                </a:solidFill>
              </a:defRPr>
            </a:pPr>
            <a:r>
              <a:t>Project </a:t>
            </a:r>
            <a:r>
              <a:rPr>
                <a:latin typeface="+mj-lt"/>
                <a:ea typeface="+mj-ea"/>
                <a:cs typeface="+mj-cs"/>
                <a:sym typeface="Calibri"/>
              </a:rPr>
              <a:t>Screenshots</a:t>
            </a:r>
          </a:p>
        </p:txBody>
      </p:sp>
      <p:grpSp>
        <p:nvGrpSpPr>
          <p:cNvPr id="221" name="Image Gallery"/>
          <p:cNvGrpSpPr/>
          <p:nvPr/>
        </p:nvGrpSpPr>
        <p:grpSpPr>
          <a:xfrm>
            <a:off x="2412859" y="1391391"/>
            <a:ext cx="9804682" cy="6658214"/>
            <a:chOff x="0" y="-1"/>
            <a:chExt cx="9804680" cy="6658212"/>
          </a:xfrm>
        </p:grpSpPr>
        <p:pic>
          <p:nvPicPr>
            <p:cNvPr id="219" name="Screenshot 2025-10-23 at 1.39.50 PM.png" descr="Screenshot 2025-10-23 at 1.39.50 PM.png"/>
            <p:cNvPicPr>
              <a:picLocks noChangeAspect="1"/>
            </p:cNvPicPr>
            <p:nvPr/>
          </p:nvPicPr>
          <p:blipFill>
            <a:blip r:embed="rId3">
              <a:extLst/>
            </a:blip>
            <a:srcRect l="0" t="1477" r="0" b="1475"/>
            <a:stretch>
              <a:fillRect/>
            </a:stretch>
          </p:blipFill>
          <p:spPr>
            <a:xfrm>
              <a:off x="0" y="-2"/>
              <a:ext cx="9804680" cy="6187969"/>
            </a:xfrm>
            <a:prstGeom prst="rect">
              <a:avLst/>
            </a:prstGeom>
            <a:ln w="12700" cap="flat">
              <a:noFill/>
              <a:miter lim="400000"/>
            </a:ln>
            <a:effectLst/>
          </p:spPr>
        </p:pic>
        <p:sp>
          <p:nvSpPr>
            <p:cNvPr id="220" name="Caption"/>
            <p:cNvSpPr txBox="1"/>
            <p:nvPr/>
          </p:nvSpPr>
          <p:spPr>
            <a:xfrm>
              <a:off x="-1" y="6264163"/>
              <a:ext cx="9804682" cy="39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defRPr>
                  <a:latin typeface="+mj-lt"/>
                  <a:ea typeface="+mj-ea"/>
                  <a:cs typeface="+mj-cs"/>
                  <a:sym typeface="Calibri"/>
                </a:defRPr>
              </a:lvl1pPr>
            </a:lstStyle>
            <a:p>
              <a:pPr/>
              <a:r>
                <a:t>Caption</a:t>
              </a:r>
            </a:p>
          </p:txBody>
        </p:sp>
      </p:gr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23" name="TextBox 1"/>
          <p:cNvSpPr txBox="1"/>
          <p:nvPr/>
        </p:nvSpPr>
        <p:spPr>
          <a:xfrm>
            <a:off x="777237" y="457201"/>
            <a:ext cx="5386643" cy="840240"/>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defRPr b="1" sz="4800">
                <a:solidFill>
                  <a:srgbClr val="FFFFFF"/>
                </a:solidFill>
              </a:defRPr>
            </a:pPr>
            <a:r>
              <a:t>Project </a:t>
            </a:r>
            <a:r>
              <a:rPr>
                <a:latin typeface="+mj-lt"/>
                <a:ea typeface="+mj-ea"/>
                <a:cs typeface="+mj-cs"/>
                <a:sym typeface="Calibri"/>
              </a:rPr>
              <a:t>Screenshots</a:t>
            </a:r>
          </a:p>
        </p:txBody>
      </p:sp>
      <p:grpSp>
        <p:nvGrpSpPr>
          <p:cNvPr id="226" name="Image Gallery"/>
          <p:cNvGrpSpPr/>
          <p:nvPr/>
        </p:nvGrpSpPr>
        <p:grpSpPr>
          <a:xfrm>
            <a:off x="2412859" y="1391391"/>
            <a:ext cx="9804682" cy="6658214"/>
            <a:chOff x="0" y="-1"/>
            <a:chExt cx="9804680" cy="6658212"/>
          </a:xfrm>
        </p:grpSpPr>
        <p:pic>
          <p:nvPicPr>
            <p:cNvPr id="224" name="Screenshot 2025-10-23 at 1.40.14 PM.png" descr="Screenshot 2025-10-23 at 1.40.14 PM.png"/>
            <p:cNvPicPr>
              <a:picLocks noChangeAspect="1"/>
            </p:cNvPicPr>
            <p:nvPr/>
          </p:nvPicPr>
          <p:blipFill>
            <a:blip r:embed="rId3">
              <a:extLst/>
            </a:blip>
            <a:srcRect l="0" t="1477" r="0" b="1475"/>
            <a:stretch>
              <a:fillRect/>
            </a:stretch>
          </p:blipFill>
          <p:spPr>
            <a:xfrm>
              <a:off x="0" y="-2"/>
              <a:ext cx="9804680" cy="6187969"/>
            </a:xfrm>
            <a:prstGeom prst="rect">
              <a:avLst/>
            </a:prstGeom>
            <a:ln w="12700" cap="flat">
              <a:noFill/>
              <a:miter lim="400000"/>
            </a:ln>
            <a:effectLst/>
          </p:spPr>
        </p:pic>
        <p:sp>
          <p:nvSpPr>
            <p:cNvPr id="225" name="Displays user-specific tasks with options to edit or delete, ensuring data isolation."/>
            <p:cNvSpPr txBox="1"/>
            <p:nvPr/>
          </p:nvSpPr>
          <p:spPr>
            <a:xfrm>
              <a:off x="-1" y="6264163"/>
              <a:ext cx="9804682" cy="39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p>
              <a:pPr algn="ctr">
                <a:defRPr>
                  <a:solidFill>
                    <a:srgbClr val="FFFFFF"/>
                  </a:solidFill>
                  <a:latin typeface="+mj-lt"/>
                  <a:ea typeface="+mj-ea"/>
                  <a:cs typeface="+mj-cs"/>
                  <a:sym typeface="Calibri"/>
                </a:defRPr>
              </a:pPr>
              <a:r>
                <a:t>Displays user-specific tasks with options to edit or delete, ensuring data isolation</a:t>
              </a:r>
              <a:r>
                <a:rPr>
                  <a:solidFill>
                    <a:srgbClr val="000000"/>
                  </a:solidFill>
                </a:rPr>
                <a:t>.</a:t>
              </a:r>
            </a:p>
          </p:txBody>
        </p:sp>
      </p:gr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28" name="TextBox 1"/>
          <p:cNvSpPr txBox="1"/>
          <p:nvPr/>
        </p:nvSpPr>
        <p:spPr>
          <a:xfrm>
            <a:off x="777238" y="190937"/>
            <a:ext cx="7097869"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Testing &amp; Validation Results</a:t>
            </a:r>
          </a:p>
        </p:txBody>
      </p:sp>
      <p:sp>
        <p:nvSpPr>
          <p:cNvPr id="229" name="TextBox 2"/>
          <p:cNvSpPr txBox="1"/>
          <p:nvPr/>
        </p:nvSpPr>
        <p:spPr>
          <a:xfrm>
            <a:off x="392406" y="1940983"/>
            <a:ext cx="7097870" cy="388216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spcBef>
                <a:spcPts val="2000"/>
              </a:spcBef>
              <a:defRPr b="1" sz="2500">
                <a:solidFill>
                  <a:srgbClr val="FFD700"/>
                </a:solidFill>
                <a:latin typeface="+mj-lt"/>
                <a:ea typeface="+mj-ea"/>
                <a:cs typeface="+mj-cs"/>
                <a:sym typeface="Calibri"/>
              </a:defRPr>
            </a:pPr>
            <a:r>
              <a:t>              Backend API Testing (via curl/Postman)</a:t>
            </a:r>
          </a:p>
          <a:p>
            <a:pPr lvl="1" marL="1038726" indent="-200526">
              <a:spcBef>
                <a:spcPts val="800"/>
              </a:spcBef>
              <a:buSzPct val="100000"/>
              <a:buChar char="•"/>
              <a:defRPr b="1" sz="2500">
                <a:solidFill>
                  <a:srgbClr val="FFFFFF"/>
                </a:solidFill>
                <a:latin typeface="+mj-lt"/>
                <a:ea typeface="+mj-ea"/>
                <a:cs typeface="+mj-cs"/>
                <a:sym typeface="Calibri"/>
              </a:defRPr>
            </a:pPr>
            <a:r>
              <a:t> </a:t>
            </a:r>
            <a:r>
              <a:rPr b="0"/>
              <a:t>User registration with password hashing</a:t>
            </a:r>
            <a:endParaRPr>
              <a:latin typeface="+mn-lt"/>
              <a:ea typeface="+mn-ea"/>
              <a:cs typeface="+mn-cs"/>
              <a:sym typeface="Helvetica"/>
            </a:endParaRPr>
          </a:p>
          <a:p>
            <a:pPr lvl="1" marL="1038726" indent="-200526">
              <a:spcBef>
                <a:spcPts val="800"/>
              </a:spcBef>
              <a:buSzPct val="100000"/>
              <a:buChar char="•"/>
              <a:defRPr sz="2500">
                <a:solidFill>
                  <a:srgbClr val="FFFFFF"/>
                </a:solidFill>
                <a:latin typeface="+mj-lt"/>
                <a:ea typeface="+mj-ea"/>
                <a:cs typeface="+mj-cs"/>
                <a:sym typeface="Calibri"/>
              </a:defRPr>
            </a:pPr>
            <a:r>
              <a:t> User login with JWT token generation</a:t>
            </a:r>
          </a:p>
          <a:p>
            <a:pPr lvl="1" marL="1038726" indent="-200526">
              <a:spcBef>
                <a:spcPts val="800"/>
              </a:spcBef>
              <a:buSzPct val="100000"/>
              <a:buChar char="•"/>
              <a:defRPr sz="2500">
                <a:solidFill>
                  <a:srgbClr val="FFFFFF"/>
                </a:solidFill>
                <a:latin typeface="+mj-lt"/>
                <a:ea typeface="+mj-ea"/>
                <a:cs typeface="+mj-cs"/>
                <a:sym typeface="Calibri"/>
              </a:defRPr>
            </a:pPr>
            <a:r>
              <a:t> Task creation with userId association</a:t>
            </a:r>
          </a:p>
          <a:p>
            <a:pPr lvl="1" marL="1038726" indent="-200526">
              <a:spcBef>
                <a:spcPts val="800"/>
              </a:spcBef>
              <a:buSzPct val="100000"/>
              <a:buChar char="•"/>
              <a:defRPr sz="2500">
                <a:solidFill>
                  <a:srgbClr val="FFFFFF"/>
                </a:solidFill>
                <a:latin typeface="+mj-lt"/>
                <a:ea typeface="+mj-ea"/>
                <a:cs typeface="+mj-cs"/>
                <a:sym typeface="Calibri"/>
              </a:defRPr>
            </a:pPr>
            <a:r>
              <a:t> Task retrieval (user-specific filtering)</a:t>
            </a:r>
          </a:p>
          <a:p>
            <a:pPr lvl="1" marL="1038726" indent="-200526">
              <a:spcBef>
                <a:spcPts val="800"/>
              </a:spcBef>
              <a:buSzPct val="100000"/>
              <a:buChar char="•"/>
              <a:defRPr sz="2500">
                <a:solidFill>
                  <a:srgbClr val="FFFFFF"/>
                </a:solidFill>
                <a:latin typeface="+mj-lt"/>
                <a:ea typeface="+mj-ea"/>
                <a:cs typeface="+mj-cs"/>
                <a:sym typeface="Calibri"/>
              </a:defRPr>
            </a:pPr>
            <a:r>
              <a:t> Task update with ownership validation</a:t>
            </a:r>
          </a:p>
          <a:p>
            <a:pPr lvl="1" marL="1038726" indent="-200526">
              <a:spcBef>
                <a:spcPts val="800"/>
              </a:spcBef>
              <a:buSzPct val="100000"/>
              <a:buChar char="•"/>
              <a:defRPr sz="2500">
                <a:solidFill>
                  <a:srgbClr val="FFFFFF"/>
                </a:solidFill>
                <a:latin typeface="+mj-lt"/>
                <a:ea typeface="+mj-ea"/>
                <a:cs typeface="+mj-cs"/>
                <a:sym typeface="Calibri"/>
              </a:defRPr>
            </a:pPr>
            <a:r>
              <a:t> Task deletion with authorization check</a:t>
            </a:r>
          </a:p>
          <a:p>
            <a:pPr lvl="1" marL="1038726" indent="-200526">
              <a:spcBef>
                <a:spcPts val="800"/>
              </a:spcBef>
              <a:buSzPct val="100000"/>
              <a:buChar char="•"/>
              <a:defRPr sz="2500">
                <a:solidFill>
                  <a:srgbClr val="FFFFFF"/>
                </a:solidFill>
                <a:latin typeface="+mj-lt"/>
                <a:ea typeface="+mj-ea"/>
                <a:cs typeface="+mj-cs"/>
                <a:sym typeface="Calibri"/>
              </a:defRPr>
            </a:pPr>
            <a:r>
              <a:t> middleware blocking unauthorized access</a:t>
            </a:r>
          </a:p>
        </p:txBody>
      </p:sp>
      <p:sp>
        <p:nvSpPr>
          <p:cNvPr id="230" name="Frontend Integration Testing…"/>
          <p:cNvSpPr txBox="1"/>
          <p:nvPr/>
        </p:nvSpPr>
        <p:spPr>
          <a:xfrm>
            <a:off x="7593309" y="1985927"/>
            <a:ext cx="6082096" cy="2891563"/>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spcBef>
                <a:spcPts val="2000"/>
              </a:spcBef>
              <a:defRPr b="1" sz="2500">
                <a:solidFill>
                  <a:srgbClr val="FFD700"/>
                </a:solidFill>
                <a:latin typeface="+mj-lt"/>
                <a:ea typeface="+mj-ea"/>
                <a:cs typeface="+mj-cs"/>
                <a:sym typeface="Calibri"/>
              </a:defRPr>
            </a:pPr>
            <a:r>
              <a:t>              Frontend Integration Testing</a:t>
            </a:r>
          </a:p>
          <a:p>
            <a:pPr lvl="1" marL="1038726" indent="-200526">
              <a:spcBef>
                <a:spcPts val="800"/>
              </a:spcBef>
              <a:buSzPct val="100000"/>
              <a:buChar char="•"/>
              <a:defRPr sz="2500">
                <a:solidFill>
                  <a:srgbClr val="FFFFFF"/>
                </a:solidFill>
                <a:latin typeface="+mj-lt"/>
                <a:ea typeface="+mj-ea"/>
                <a:cs typeface="+mj-cs"/>
                <a:sym typeface="Calibri"/>
              </a:defRPr>
            </a:pPr>
            <a:r>
              <a:t> User signup flow with validation</a:t>
            </a:r>
          </a:p>
          <a:p>
            <a:pPr lvl="1" marL="1038726" indent="-200526">
              <a:spcBef>
                <a:spcPts val="800"/>
              </a:spcBef>
              <a:buSzPct val="100000"/>
              <a:buChar char="•"/>
              <a:defRPr sz="2500">
                <a:solidFill>
                  <a:srgbClr val="FFFFFF"/>
                </a:solidFill>
                <a:latin typeface="+mj-lt"/>
                <a:ea typeface="+mj-ea"/>
                <a:cs typeface="+mj-cs"/>
                <a:sym typeface="Calibri"/>
              </a:defRPr>
            </a:pPr>
            <a:r>
              <a:t> User login with token storage</a:t>
            </a:r>
          </a:p>
          <a:p>
            <a:pPr lvl="1" marL="1038726" indent="-200526">
              <a:spcBef>
                <a:spcPts val="800"/>
              </a:spcBef>
              <a:buSzPct val="100000"/>
              <a:buChar char="•"/>
              <a:defRPr sz="2500">
                <a:solidFill>
                  <a:srgbClr val="FFFFFF"/>
                </a:solidFill>
                <a:latin typeface="+mj-lt"/>
                <a:ea typeface="+mj-ea"/>
                <a:cs typeface="+mj-cs"/>
                <a:sym typeface="Calibri"/>
              </a:defRPr>
            </a:pPr>
            <a:r>
              <a:t> Task isolation between different users</a:t>
            </a:r>
          </a:p>
          <a:p>
            <a:pPr lvl="1" marL="1038726" indent="-200526">
              <a:spcBef>
                <a:spcPts val="800"/>
              </a:spcBef>
              <a:buSzPct val="100000"/>
              <a:buChar char="•"/>
              <a:defRPr sz="2500">
                <a:solidFill>
                  <a:srgbClr val="FFFFFF"/>
                </a:solidFill>
                <a:latin typeface="+mj-lt"/>
                <a:ea typeface="+mj-ea"/>
                <a:cs typeface="+mj-cs"/>
                <a:sym typeface="Calibri"/>
              </a:defRPr>
            </a:pPr>
            <a:r>
              <a:t> Real-time chat with multiple clients</a:t>
            </a:r>
          </a:p>
          <a:p>
            <a:pPr lvl="1" marL="1038726" indent="-200526">
              <a:spcBef>
                <a:spcPts val="800"/>
              </a:spcBef>
              <a:buSzPct val="100000"/>
              <a:buChar char="•"/>
              <a:defRPr sz="2500">
                <a:solidFill>
                  <a:srgbClr val="FFFFFF"/>
                </a:solidFill>
                <a:latin typeface="+mj-lt"/>
                <a:ea typeface="+mj-ea"/>
                <a:cs typeface="+mj-cs"/>
                <a:sym typeface="Calibri"/>
              </a:defRPr>
            </a:pPr>
            <a:r>
              <a:t> WebSocket room-based messaging</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34" name="TextBox 1"/>
          <p:cNvSpPr txBox="1"/>
          <p:nvPr/>
        </p:nvSpPr>
        <p:spPr>
          <a:xfrm>
            <a:off x="749209" y="232978"/>
            <a:ext cx="5877776"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Challenges &amp; Solutions</a:t>
            </a:r>
          </a:p>
        </p:txBody>
      </p:sp>
      <p:sp>
        <p:nvSpPr>
          <p:cNvPr id="235" name="TextBox 2"/>
          <p:cNvSpPr txBox="1"/>
          <p:nvPr/>
        </p:nvSpPr>
        <p:spPr>
          <a:xfrm>
            <a:off x="1142996" y="1561838"/>
            <a:ext cx="12344408" cy="587606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spcBef>
                <a:spcPts val="1200"/>
              </a:spcBef>
              <a:defRPr b="1" sz="2500">
                <a:solidFill>
                  <a:srgbClr val="FFFFFF"/>
                </a:solidFill>
                <a:latin typeface="+mj-lt"/>
                <a:ea typeface="+mj-ea"/>
                <a:cs typeface="+mj-cs"/>
                <a:sym typeface="Calibri"/>
              </a:defRPr>
            </a:pPr>
            <a:r>
              <a:t>Challenge 1: User Task Isolation</a:t>
            </a:r>
          </a:p>
          <a:p>
            <a:pPr>
              <a:spcBef>
                <a:spcPts val="1200"/>
              </a:spcBef>
              <a:defRPr sz="2500">
                <a:solidFill>
                  <a:srgbClr val="FFFFFF"/>
                </a:solidFill>
                <a:latin typeface="+mj-lt"/>
                <a:ea typeface="+mj-ea"/>
                <a:cs typeface="+mj-cs"/>
                <a:sym typeface="Calibri"/>
              </a:defRPr>
            </a:pPr>
            <a:r>
              <a:t>  </a:t>
            </a:r>
            <a:r>
              <a:rPr b="1"/>
              <a:t> Problem</a:t>
            </a:r>
            <a:r>
              <a:t>:</a:t>
            </a:r>
            <a:r>
              <a:rPr b="1"/>
              <a:t> </a:t>
            </a:r>
            <a:r>
              <a:t>Tasks visible across all users</a:t>
            </a:r>
          </a:p>
          <a:p>
            <a:pPr>
              <a:spcBef>
                <a:spcPts val="1200"/>
              </a:spcBef>
              <a:defRPr sz="2500">
                <a:solidFill>
                  <a:srgbClr val="FFFFFF"/>
                </a:solidFill>
                <a:latin typeface="+mj-lt"/>
                <a:ea typeface="+mj-ea"/>
                <a:cs typeface="+mj-cs"/>
                <a:sym typeface="Calibri"/>
              </a:defRPr>
            </a:pPr>
            <a:r>
              <a:t>   </a:t>
            </a:r>
            <a:r>
              <a:rPr b="1"/>
              <a:t>Solution</a:t>
            </a:r>
            <a:r>
              <a:t>: Added userId filtering in all task queries</a:t>
            </a:r>
          </a:p>
          <a:p>
            <a:pPr>
              <a:spcBef>
                <a:spcPts val="1200"/>
              </a:spcBef>
              <a:defRPr b="1" sz="2500">
                <a:solidFill>
                  <a:srgbClr val="FFFFFF"/>
                </a:solidFill>
                <a:latin typeface="+mj-lt"/>
                <a:ea typeface="+mj-ea"/>
                <a:cs typeface="+mj-cs"/>
                <a:sym typeface="Calibri"/>
              </a:defRPr>
            </a:pPr>
          </a:p>
          <a:p>
            <a:pPr>
              <a:spcBef>
                <a:spcPts val="1200"/>
              </a:spcBef>
              <a:defRPr b="1" sz="2500">
                <a:solidFill>
                  <a:srgbClr val="FFFFFF"/>
                </a:solidFill>
                <a:latin typeface="+mj-lt"/>
                <a:ea typeface="+mj-ea"/>
                <a:cs typeface="+mj-cs"/>
                <a:sym typeface="Calibri"/>
              </a:defRPr>
            </a:pPr>
            <a:r>
              <a:t>Challenge 2: Real-time Communication</a:t>
            </a:r>
          </a:p>
          <a:p>
            <a:pPr>
              <a:spcBef>
                <a:spcPts val="1200"/>
              </a:spcBef>
              <a:defRPr sz="2500">
                <a:solidFill>
                  <a:srgbClr val="FFFFFF"/>
                </a:solidFill>
                <a:latin typeface="+mj-lt"/>
                <a:ea typeface="+mj-ea"/>
                <a:cs typeface="+mj-cs"/>
                <a:sym typeface="Calibri"/>
              </a:defRPr>
            </a:pPr>
            <a:r>
              <a:t>   </a:t>
            </a:r>
            <a:r>
              <a:rPr b="1"/>
              <a:t>Problem</a:t>
            </a:r>
            <a:r>
              <a:t>: Implementing bidirectional messaging</a:t>
            </a:r>
          </a:p>
          <a:p>
            <a:pPr>
              <a:spcBef>
                <a:spcPts val="1200"/>
              </a:spcBef>
              <a:defRPr sz="2500">
                <a:solidFill>
                  <a:srgbClr val="FFFFFF"/>
                </a:solidFill>
                <a:latin typeface="+mj-lt"/>
                <a:ea typeface="+mj-ea"/>
                <a:cs typeface="+mj-cs"/>
                <a:sym typeface="Calibri"/>
              </a:defRPr>
            </a:pPr>
            <a:r>
              <a:t>   </a:t>
            </a:r>
            <a:r>
              <a:rPr b="1"/>
              <a:t>Solution</a:t>
            </a:r>
            <a:r>
              <a:t>: Socket.io with room-based event system</a:t>
            </a:r>
          </a:p>
          <a:p>
            <a:pPr>
              <a:spcBef>
                <a:spcPts val="1200"/>
              </a:spcBef>
              <a:defRPr sz="2500">
                <a:solidFill>
                  <a:srgbClr val="FFFFFF"/>
                </a:solidFill>
                <a:latin typeface="+mj-lt"/>
                <a:ea typeface="+mj-ea"/>
                <a:cs typeface="+mj-cs"/>
                <a:sym typeface="Calibri"/>
              </a:defRPr>
            </a:pPr>
          </a:p>
          <a:p>
            <a:pPr>
              <a:spcBef>
                <a:spcPts val="1200"/>
              </a:spcBef>
              <a:defRPr b="1" sz="2500">
                <a:solidFill>
                  <a:srgbClr val="FFFFFF"/>
                </a:solidFill>
                <a:latin typeface="+mj-lt"/>
                <a:ea typeface="+mj-ea"/>
                <a:cs typeface="+mj-cs"/>
                <a:sym typeface="Calibri"/>
              </a:defRPr>
            </a:pPr>
            <a:r>
              <a:t>Challenge 3: API Architecture</a:t>
            </a:r>
          </a:p>
          <a:p>
            <a:pPr>
              <a:spcBef>
                <a:spcPts val="1200"/>
              </a:spcBef>
              <a:defRPr sz="2500">
                <a:solidFill>
                  <a:srgbClr val="FFFFFF"/>
                </a:solidFill>
                <a:latin typeface="+mj-lt"/>
                <a:ea typeface="+mj-ea"/>
                <a:cs typeface="+mj-cs"/>
                <a:sym typeface="Calibri"/>
              </a:defRPr>
            </a:pPr>
            <a:r>
              <a:t>   </a:t>
            </a:r>
            <a:r>
              <a:rPr b="1"/>
              <a:t>Problem</a:t>
            </a:r>
            <a:r>
              <a:t>: Managing complex routing</a:t>
            </a:r>
          </a:p>
          <a:p>
            <a:pPr>
              <a:spcBef>
                <a:spcPts val="1200"/>
              </a:spcBef>
              <a:defRPr sz="2500">
                <a:solidFill>
                  <a:srgbClr val="FFFFFF"/>
                </a:solidFill>
                <a:latin typeface="+mj-lt"/>
                <a:ea typeface="+mj-ea"/>
                <a:cs typeface="+mj-cs"/>
                <a:sym typeface="Calibri"/>
              </a:defRPr>
            </a:pPr>
            <a:r>
              <a:t>   </a:t>
            </a:r>
            <a:r>
              <a:rPr b="1"/>
              <a:t>Solution</a:t>
            </a:r>
            <a:r>
              <a:t>: FastAPI proxy + Express modular routing</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39" name="TextBox 1"/>
          <p:cNvSpPr txBox="1"/>
          <p:nvPr/>
        </p:nvSpPr>
        <p:spPr>
          <a:xfrm>
            <a:off x="735195" y="218965"/>
            <a:ext cx="7831591"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Future Enhancements &amp; Scope</a:t>
            </a:r>
          </a:p>
        </p:txBody>
      </p:sp>
      <p:sp>
        <p:nvSpPr>
          <p:cNvPr id="240" name="TextBox 2"/>
          <p:cNvSpPr txBox="1"/>
          <p:nvPr/>
        </p:nvSpPr>
        <p:spPr>
          <a:xfrm>
            <a:off x="1142998" y="2001719"/>
            <a:ext cx="12344404" cy="329235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260682" indent="-260682">
              <a:spcBef>
                <a:spcPts val="1200"/>
              </a:spcBef>
              <a:buSzPct val="100000"/>
              <a:buChar char="•"/>
              <a:defRPr sz="2700">
                <a:solidFill>
                  <a:srgbClr val="FFFFFF"/>
                </a:solidFill>
                <a:latin typeface="+mj-lt"/>
                <a:ea typeface="+mj-ea"/>
                <a:cs typeface="+mj-cs"/>
                <a:sym typeface="Calibri"/>
              </a:defRPr>
            </a:pPr>
            <a:r>
              <a:t>OAuth2 Integration (Google, GitHub, Microsoft)</a:t>
            </a:r>
          </a:p>
          <a:p>
            <a:pPr marL="260682" indent="-260682">
              <a:spcBef>
                <a:spcPts val="1200"/>
              </a:spcBef>
              <a:buSzPct val="100000"/>
              <a:buChar char="•"/>
              <a:defRPr sz="2700">
                <a:solidFill>
                  <a:srgbClr val="FFFFFF"/>
                </a:solidFill>
                <a:latin typeface="+mj-lt"/>
                <a:ea typeface="+mj-ea"/>
                <a:cs typeface="+mj-cs"/>
                <a:sym typeface="Calibri"/>
              </a:defRPr>
            </a:pPr>
            <a:r>
              <a:t>Task Analytics Dashboard with charts</a:t>
            </a:r>
          </a:p>
          <a:p>
            <a:pPr marL="260682" indent="-260682">
              <a:spcBef>
                <a:spcPts val="1200"/>
              </a:spcBef>
              <a:buSzPct val="100000"/>
              <a:buChar char="•"/>
              <a:defRPr sz="2700">
                <a:solidFill>
                  <a:srgbClr val="FFFFFF"/>
                </a:solidFill>
                <a:latin typeface="+mj-lt"/>
                <a:ea typeface="+mj-ea"/>
                <a:cs typeface="+mj-cs"/>
                <a:sym typeface="Calibri"/>
              </a:defRPr>
            </a:pPr>
            <a:r>
              <a:t>Task categories, tags, and labels</a:t>
            </a:r>
          </a:p>
          <a:p>
            <a:pPr marL="260682" indent="-260682">
              <a:spcBef>
                <a:spcPts val="1200"/>
              </a:spcBef>
              <a:buSzPct val="100000"/>
              <a:buChar char="•"/>
              <a:defRPr sz="2700">
                <a:solidFill>
                  <a:srgbClr val="FFFFFF"/>
                </a:solidFill>
                <a:latin typeface="+mj-lt"/>
                <a:ea typeface="+mj-ea"/>
                <a:cs typeface="+mj-cs"/>
                <a:sym typeface="Calibri"/>
              </a:defRPr>
            </a:pPr>
            <a:r>
              <a:t>Task sharing and team collaboration</a:t>
            </a:r>
          </a:p>
          <a:p>
            <a:pPr marL="260682" indent="-260682">
              <a:spcBef>
                <a:spcPts val="1200"/>
              </a:spcBef>
              <a:buSzPct val="100000"/>
              <a:buChar char="•"/>
              <a:defRPr sz="2700">
                <a:solidFill>
                  <a:srgbClr val="FFFFFF"/>
                </a:solidFill>
                <a:latin typeface="+mj-lt"/>
                <a:ea typeface="+mj-ea"/>
                <a:cs typeface="+mj-cs"/>
                <a:sym typeface="Calibri"/>
              </a:defRPr>
            </a:pPr>
            <a:r>
              <a:t>File attachments for tasks</a:t>
            </a:r>
          </a:p>
          <a:p>
            <a:pPr marL="260682" indent="-260682">
              <a:spcBef>
                <a:spcPts val="1200"/>
              </a:spcBef>
              <a:buSzPct val="100000"/>
              <a:buChar char="•"/>
              <a:defRPr sz="2700">
                <a:solidFill>
                  <a:srgbClr val="FFFFFF"/>
                </a:solidFill>
                <a:latin typeface="+mj-lt"/>
                <a:ea typeface="+mj-ea"/>
                <a:cs typeface="+mj-cs"/>
                <a:sym typeface="Calibri"/>
              </a:defRPr>
            </a:pPr>
            <a:r>
              <a:t>Email notifications for task updates</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244" name="TextBox 1"/>
          <p:cNvSpPr txBox="1"/>
          <p:nvPr/>
        </p:nvSpPr>
        <p:spPr>
          <a:xfrm>
            <a:off x="5040753" y="2286000"/>
            <a:ext cx="4548889" cy="10947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defRPr b="1" sz="6000">
                <a:solidFill>
                  <a:srgbClr val="FFFFFF"/>
                </a:solidFill>
                <a:latin typeface="+mj-lt"/>
                <a:ea typeface="+mj-ea"/>
                <a:cs typeface="+mj-cs"/>
                <a:sym typeface="Calibri"/>
              </a:defRPr>
            </a:pPr>
            <a:r>
              <a:t>Thank You! </a:t>
            </a:r>
            <a:r>
              <a:rPr>
                <a:latin typeface="+mn-lt"/>
                <a:ea typeface="+mn-ea"/>
                <a:cs typeface="+mn-cs"/>
                <a:sym typeface="Helvetica"/>
              </a:rPr>
              <a:t>🙏</a:t>
            </a:r>
          </a:p>
        </p:txBody>
      </p:sp>
      <p:sp>
        <p:nvSpPr>
          <p:cNvPr id="245" name="TextBox 2"/>
          <p:cNvSpPr txBox="1"/>
          <p:nvPr/>
        </p:nvSpPr>
        <p:spPr>
          <a:xfrm>
            <a:off x="5717177" y="3840479"/>
            <a:ext cx="3196042" cy="54933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defRPr sz="3600">
                <a:solidFill>
                  <a:srgbClr val="FFFFFF"/>
                </a:solidFill>
                <a:latin typeface="+mj-lt"/>
                <a:ea typeface="+mj-ea"/>
                <a:cs typeface="+mj-cs"/>
                <a:sym typeface="Calibri"/>
              </a:defRPr>
            </a:lvl1pPr>
          </a:lstStyle>
          <a:p>
            <a:pPr/>
            <a:r>
              <a:t>Tachyon - Task 2 </a:t>
            </a:r>
          </a:p>
        </p:txBody>
      </p:sp>
      <p:sp>
        <p:nvSpPr>
          <p:cNvPr id="246" name="TextBox 3"/>
          <p:cNvSpPr txBox="1"/>
          <p:nvPr/>
        </p:nvSpPr>
        <p:spPr>
          <a:xfrm>
            <a:off x="5516903" y="4959667"/>
            <a:ext cx="3596587" cy="44475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defRPr sz="2800">
                <a:solidFill>
                  <a:srgbClr val="FFFFFF"/>
                </a:solidFill>
                <a:latin typeface="+mj-lt"/>
                <a:ea typeface="+mj-ea"/>
                <a:cs typeface="+mj-cs"/>
                <a:sym typeface="Calibri"/>
              </a:defRPr>
            </a:lvl1pPr>
          </a:lstStyle>
          <a:p>
            <a:pPr/>
            <a:r>
              <a:t>Backend Developer Role</a:t>
            </a:r>
          </a:p>
        </p:txBody>
      </p:sp>
      <p:sp>
        <p:nvSpPr>
          <p:cNvPr id="247" name="TextBox 4"/>
          <p:cNvSpPr txBox="1"/>
          <p:nvPr/>
        </p:nvSpPr>
        <p:spPr>
          <a:xfrm>
            <a:off x="5125190" y="5508307"/>
            <a:ext cx="4380018" cy="5613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defRPr sz="2800">
                <a:solidFill>
                  <a:srgbClr val="FFFFFF"/>
                </a:solidFill>
                <a:latin typeface="+mj-lt"/>
                <a:ea typeface="+mj-ea"/>
                <a:cs typeface="+mj-cs"/>
                <a:sym typeface="Calibri"/>
              </a:defRPr>
            </a:pPr>
            <a:r>
              <a:t>Topics Completed: 1, 2 &amp; 4 </a:t>
            </a:r>
            <a:r>
              <a:rPr>
                <a:latin typeface="+mn-lt"/>
                <a:ea typeface="+mn-ea"/>
                <a:cs typeface="+mn-cs"/>
                <a:sym typeface="Helvetica"/>
              </a:rPr>
              <a:t>✅</a:t>
            </a:r>
          </a:p>
        </p:txBody>
      </p:sp>
      <p:sp>
        <p:nvSpPr>
          <p:cNvPr id="248" name="TextBox 4"/>
          <p:cNvSpPr txBox="1"/>
          <p:nvPr/>
        </p:nvSpPr>
        <p:spPr>
          <a:xfrm>
            <a:off x="2058749" y="6173530"/>
            <a:ext cx="10512903" cy="44475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defRPr sz="2800">
                <a:solidFill>
                  <a:srgbClr val="FFFFFF"/>
                </a:solidFill>
                <a:latin typeface="+mj-lt"/>
                <a:ea typeface="+mj-ea"/>
                <a:cs typeface="+mj-cs"/>
                <a:sym typeface="Calibri"/>
              </a:defRPr>
            </a:pPr>
            <a:r>
              <a:t>Gtihub Link: </a:t>
            </a:r>
            <a:r>
              <a:rPr u="sng">
                <a:solidFill>
                  <a:srgbClr val="0000FF"/>
                </a:solidFill>
                <a:uFill>
                  <a:solidFill>
                    <a:srgbClr val="0000FF"/>
                  </a:solidFill>
                </a:uFill>
                <a:hlinkClick r:id="rId4" invalidUrl="" action="" tgtFrame="" tooltip="" history="1" highlightClick="0" endSnd="0"/>
              </a:rPr>
              <a:t>https://github.com/therahul-yo/tachyon-backend-task-2.git</a:t>
            </a:r>
          </a:p>
        </p:txBody>
      </p:sp>
      <p:sp>
        <p:nvSpPr>
          <p:cNvPr id="249" name="TextBox 3"/>
          <p:cNvSpPr txBox="1"/>
          <p:nvPr/>
        </p:nvSpPr>
        <p:spPr>
          <a:xfrm>
            <a:off x="6726952" y="4452363"/>
            <a:ext cx="1176493" cy="44475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defRPr sz="2800">
                <a:solidFill>
                  <a:srgbClr val="FFFFFF"/>
                </a:solidFill>
                <a:latin typeface="+mj-lt"/>
                <a:ea typeface="+mj-ea"/>
                <a:cs typeface="+mj-cs"/>
                <a:sym typeface="Calibri"/>
              </a:defRPr>
            </a:lvl1pPr>
          </a:lstStyle>
          <a:p>
            <a:pPr/>
            <a:r>
              <a:t>Rahul 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07" name="TextBox 1"/>
          <p:cNvSpPr txBox="1"/>
          <p:nvPr/>
        </p:nvSpPr>
        <p:spPr>
          <a:xfrm>
            <a:off x="777238" y="457201"/>
            <a:ext cx="5198227"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Topics Implemented</a:t>
            </a:r>
          </a:p>
        </p:txBody>
      </p:sp>
      <p:sp>
        <p:nvSpPr>
          <p:cNvPr id="108" name="TextBox 2"/>
          <p:cNvSpPr txBox="1"/>
          <p:nvPr/>
        </p:nvSpPr>
        <p:spPr>
          <a:xfrm>
            <a:off x="470337" y="1001285"/>
            <a:ext cx="12344401" cy="6640866"/>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a:latin typeface="+mj-lt"/>
                <a:ea typeface="+mj-ea"/>
                <a:cs typeface="+mj-cs"/>
                <a:sym typeface="Calibri"/>
              </a:defRPr>
            </a:pPr>
          </a:p>
          <a:p>
            <a:pPr>
              <a:spcBef>
                <a:spcPts val="2000"/>
              </a:spcBef>
              <a:defRPr b="1" sz="3600">
                <a:solidFill>
                  <a:srgbClr val="FFD700"/>
                </a:solidFill>
                <a:latin typeface="+mj-lt"/>
                <a:ea typeface="+mj-ea"/>
                <a:cs typeface="+mj-cs"/>
                <a:sym typeface="Calibri"/>
              </a:defRPr>
            </a:pPr>
            <a:r>
              <a:t>    </a:t>
            </a:r>
            <a:r>
              <a:t>Topic 1: REST API with CRUD Operations</a:t>
            </a:r>
          </a:p>
          <a:p>
            <a:pPr lvl="1" marL="1078831" indent="-240631">
              <a:spcBef>
                <a:spcPts val="800"/>
              </a:spcBef>
              <a:buSzPct val="100000"/>
              <a:buChar char="•"/>
              <a:defRPr sz="2400">
                <a:solidFill>
                  <a:srgbClr val="FFFFFF"/>
                </a:solidFill>
                <a:latin typeface="+mj-lt"/>
                <a:ea typeface="+mj-ea"/>
                <a:cs typeface="+mj-cs"/>
                <a:sym typeface="Calibri"/>
              </a:defRPr>
            </a:pPr>
            <a:r>
              <a:t>Complete RESTful API architecture</a:t>
            </a:r>
          </a:p>
          <a:p>
            <a:pPr lvl="1" marL="1078831" indent="-240631">
              <a:spcBef>
                <a:spcPts val="800"/>
              </a:spcBef>
              <a:buSzPct val="100000"/>
              <a:buChar char="•"/>
              <a:defRPr sz="2400">
                <a:solidFill>
                  <a:srgbClr val="FFFFFF"/>
                </a:solidFill>
                <a:latin typeface="+mj-lt"/>
                <a:ea typeface="+mj-ea"/>
                <a:cs typeface="+mj-cs"/>
                <a:sym typeface="Calibri"/>
              </a:defRPr>
            </a:pPr>
            <a:r>
              <a:t>Create, Read, Update, Delete operations for tasks</a:t>
            </a:r>
          </a:p>
          <a:p>
            <a:pPr lvl="1" marL="1078831" indent="-240631">
              <a:spcBef>
                <a:spcPts val="800"/>
              </a:spcBef>
              <a:buSzPct val="100000"/>
              <a:buChar char="•"/>
              <a:defRPr sz="2400">
                <a:solidFill>
                  <a:srgbClr val="FFFFFF"/>
                </a:solidFill>
                <a:latin typeface="+mj-lt"/>
                <a:ea typeface="+mj-ea"/>
                <a:cs typeface="+mj-cs"/>
                <a:sym typeface="Calibri"/>
              </a:defRPr>
            </a:pPr>
            <a:r>
              <a:t>User-specific resource management</a:t>
            </a:r>
          </a:p>
          <a:p>
            <a:pPr lvl="1" marL="1078831" indent="-240631">
              <a:spcBef>
                <a:spcPts val="800"/>
              </a:spcBef>
              <a:buSzPct val="100000"/>
              <a:buChar char="•"/>
              <a:defRPr sz="2400">
                <a:solidFill>
                  <a:srgbClr val="FFFFFF"/>
                </a:solidFill>
                <a:latin typeface="+mj-lt"/>
                <a:ea typeface="+mj-ea"/>
                <a:cs typeface="+mj-cs"/>
                <a:sym typeface="Calibri"/>
              </a:defRPr>
            </a:pPr>
            <a:r>
              <a:t>Express.js routing and middleware</a:t>
            </a:r>
          </a:p>
          <a:p>
            <a:pPr lvl="1" marL="1078831" indent="-240631">
              <a:spcBef>
                <a:spcPts val="800"/>
              </a:spcBef>
              <a:buSzPct val="100000"/>
              <a:buChar char="•"/>
              <a:defRPr sz="2400">
                <a:solidFill>
                  <a:srgbClr val="FFFFFF"/>
                </a:solidFill>
                <a:latin typeface="+mj-lt"/>
                <a:ea typeface="+mj-ea"/>
                <a:cs typeface="+mj-cs"/>
                <a:sym typeface="Calibri"/>
              </a:defRPr>
            </a:pPr>
            <a:r>
              <a:t>HTTP status codes and error handling</a:t>
            </a:r>
          </a:p>
          <a:p>
            <a:pPr>
              <a:spcBef>
                <a:spcPts val="2000"/>
              </a:spcBef>
              <a:defRPr b="1" sz="3600">
                <a:solidFill>
                  <a:srgbClr val="FFD700"/>
                </a:solidFill>
                <a:latin typeface="+mj-lt"/>
                <a:ea typeface="+mj-ea"/>
                <a:cs typeface="+mj-cs"/>
                <a:sym typeface="Calibri"/>
              </a:defRPr>
            </a:pPr>
            <a:r>
              <a:rPr sz="2400">
                <a:solidFill>
                  <a:srgbClr val="FFFFFF"/>
                </a:solidFill>
              </a:rPr>
              <a:t>     </a:t>
            </a:r>
            <a:r>
              <a:t>Topic 2: JWT Authentication</a:t>
            </a:r>
          </a:p>
          <a:p>
            <a:pPr lvl="1" marL="1078831" indent="-240631">
              <a:spcBef>
                <a:spcPts val="800"/>
              </a:spcBef>
              <a:buSzPct val="100000"/>
              <a:buChar char="•"/>
              <a:defRPr sz="2400">
                <a:solidFill>
                  <a:srgbClr val="FFFFFF"/>
                </a:solidFill>
                <a:latin typeface="+mj-lt"/>
                <a:ea typeface="+mj-ea"/>
                <a:cs typeface="+mj-cs"/>
                <a:sym typeface="Calibri"/>
              </a:defRPr>
            </a:pPr>
            <a:r>
              <a:t>Secure token-based authentication system</a:t>
            </a:r>
          </a:p>
          <a:p>
            <a:pPr lvl="1" marL="1078831" indent="-240631">
              <a:spcBef>
                <a:spcPts val="800"/>
              </a:spcBef>
              <a:buSzPct val="100000"/>
              <a:buChar char="•"/>
              <a:defRPr sz="2400">
                <a:solidFill>
                  <a:srgbClr val="FFFFFF"/>
                </a:solidFill>
                <a:latin typeface="+mj-lt"/>
                <a:ea typeface="+mj-ea"/>
                <a:cs typeface="+mj-cs"/>
                <a:sym typeface="Calibri"/>
              </a:defRPr>
            </a:pPr>
            <a:r>
              <a:t>User registration and login endpoints</a:t>
            </a:r>
          </a:p>
          <a:p>
            <a:pPr lvl="1" marL="1078831" indent="-240631">
              <a:spcBef>
                <a:spcPts val="800"/>
              </a:spcBef>
              <a:buSzPct val="100000"/>
              <a:buChar char="•"/>
              <a:defRPr sz="2400">
                <a:solidFill>
                  <a:srgbClr val="FFFFFF"/>
                </a:solidFill>
                <a:latin typeface="+mj-lt"/>
                <a:ea typeface="+mj-ea"/>
                <a:cs typeface="+mj-cs"/>
                <a:sym typeface="Calibri"/>
              </a:defRPr>
            </a:pPr>
            <a:r>
              <a:t>Password hashing with bcrypt (10 salt rounds)</a:t>
            </a:r>
          </a:p>
          <a:p>
            <a:pPr lvl="1" marL="1078831" indent="-240631">
              <a:spcBef>
                <a:spcPts val="800"/>
              </a:spcBef>
              <a:buSzPct val="100000"/>
              <a:buChar char="•"/>
              <a:defRPr sz="2400">
                <a:solidFill>
                  <a:srgbClr val="FFFFFF"/>
                </a:solidFill>
                <a:latin typeface="+mj-lt"/>
                <a:ea typeface="+mj-ea"/>
                <a:cs typeface="+mj-cs"/>
                <a:sym typeface="Calibri"/>
              </a:defRPr>
            </a:pPr>
            <a:r>
              <a:t>Protected routes with authentication middleware</a:t>
            </a:r>
          </a:p>
          <a:p>
            <a:pPr lvl="1" marL="1078831" indent="-240631">
              <a:spcBef>
                <a:spcPts val="800"/>
              </a:spcBef>
              <a:buSzPct val="100000"/>
              <a:buChar char="•"/>
              <a:defRPr sz="2400">
                <a:solidFill>
                  <a:srgbClr val="FFFFFF"/>
                </a:solidFill>
                <a:latin typeface="+mj-lt"/>
                <a:ea typeface="+mj-ea"/>
                <a:cs typeface="+mj-cs"/>
                <a:sym typeface="Calibri"/>
              </a:defRPr>
            </a:pPr>
            <a:r>
              <a:t>Token expiry management (7-day validity)</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12" name="TextBox 1"/>
          <p:cNvSpPr txBox="1"/>
          <p:nvPr/>
        </p:nvSpPr>
        <p:spPr>
          <a:xfrm>
            <a:off x="777238" y="457201"/>
            <a:ext cx="8337012"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Topics Implemented (Continued)</a:t>
            </a:r>
          </a:p>
        </p:txBody>
      </p:sp>
      <p:sp>
        <p:nvSpPr>
          <p:cNvPr id="113" name="TextBox 2"/>
          <p:cNvSpPr txBox="1"/>
          <p:nvPr/>
        </p:nvSpPr>
        <p:spPr>
          <a:xfrm>
            <a:off x="400266" y="1393672"/>
            <a:ext cx="12344405" cy="387226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spcBef>
                <a:spcPts val="2000"/>
              </a:spcBef>
              <a:defRPr b="1" sz="3600">
                <a:solidFill>
                  <a:srgbClr val="FFD700"/>
                </a:solidFill>
                <a:latin typeface="+mj-lt"/>
                <a:ea typeface="+mj-ea"/>
                <a:cs typeface="+mj-cs"/>
                <a:sym typeface="Calibri"/>
              </a:defRPr>
            </a:pPr>
            <a:r>
              <a:t>    Topic 4: Real-time WebSocket Chat</a:t>
            </a:r>
          </a:p>
          <a:p>
            <a:pPr lvl="1" marL="1078831" indent="-240631">
              <a:spcBef>
                <a:spcPts val="800"/>
              </a:spcBef>
              <a:buSzPct val="100000"/>
              <a:buChar char="•"/>
              <a:defRPr sz="2400">
                <a:solidFill>
                  <a:srgbClr val="FFFFFF"/>
                </a:solidFill>
                <a:latin typeface="+mj-lt"/>
                <a:ea typeface="+mj-ea"/>
                <a:cs typeface="+mj-cs"/>
                <a:sym typeface="Calibri"/>
              </a:defRPr>
            </a:pPr>
            <a:r>
              <a:t>Socket.io integration for real-time communication</a:t>
            </a:r>
          </a:p>
          <a:p>
            <a:pPr lvl="1" marL="1078831" indent="-240631">
              <a:spcBef>
                <a:spcPts val="800"/>
              </a:spcBef>
              <a:buSzPct val="100000"/>
              <a:buChar char="•"/>
              <a:defRPr sz="2400">
                <a:solidFill>
                  <a:srgbClr val="FFFFFF"/>
                </a:solidFill>
                <a:latin typeface="+mj-lt"/>
                <a:ea typeface="+mj-ea"/>
                <a:cs typeface="+mj-cs"/>
                <a:sym typeface="Calibri"/>
              </a:defRPr>
            </a:pPr>
            <a:r>
              <a:t>Room-based chat functionality</a:t>
            </a:r>
          </a:p>
          <a:p>
            <a:pPr lvl="1" marL="1078831" indent="-240631">
              <a:spcBef>
                <a:spcPts val="800"/>
              </a:spcBef>
              <a:buSzPct val="100000"/>
              <a:buChar char="•"/>
              <a:defRPr sz="2400">
                <a:solidFill>
                  <a:srgbClr val="FFFFFF"/>
                </a:solidFill>
                <a:latin typeface="+mj-lt"/>
                <a:ea typeface="+mj-ea"/>
                <a:cs typeface="+mj-cs"/>
                <a:sym typeface="Calibri"/>
              </a:defRPr>
            </a:pPr>
            <a:r>
              <a:t>Instant message delivery and updates</a:t>
            </a:r>
          </a:p>
          <a:p>
            <a:pPr lvl="1" marL="1078831" indent="-240631">
              <a:spcBef>
                <a:spcPts val="800"/>
              </a:spcBef>
              <a:buSzPct val="100000"/>
              <a:buChar char="•"/>
              <a:defRPr sz="2400">
                <a:solidFill>
                  <a:srgbClr val="FFFFFF"/>
                </a:solidFill>
                <a:latin typeface="+mj-lt"/>
                <a:ea typeface="+mj-ea"/>
                <a:cs typeface="+mj-cs"/>
                <a:sym typeface="Calibri"/>
              </a:defRPr>
            </a:pPr>
            <a:r>
              <a:t>Connected client management</a:t>
            </a:r>
          </a:p>
          <a:p>
            <a:pPr lvl="1" marL="1078831" indent="-240631">
              <a:spcBef>
                <a:spcPts val="800"/>
              </a:spcBef>
              <a:buSzPct val="100000"/>
              <a:buChar char="•"/>
              <a:defRPr sz="2400">
                <a:solidFill>
                  <a:srgbClr val="FFFFFF"/>
                </a:solidFill>
                <a:latin typeface="+mj-lt"/>
                <a:ea typeface="+mj-ea"/>
                <a:cs typeface="+mj-cs"/>
                <a:sym typeface="Calibri"/>
              </a:defRPr>
            </a:pPr>
            <a:r>
              <a:t>Event-driven message broadcasting</a:t>
            </a:r>
          </a:p>
          <a:p>
            <a:pPr lvl="1" marL="1078831" indent="-240631">
              <a:spcBef>
                <a:spcPts val="800"/>
              </a:spcBef>
              <a:buSzPct val="100000"/>
              <a:buChar char="•"/>
              <a:defRPr sz="2400">
                <a:solidFill>
                  <a:srgbClr val="FFFFFF"/>
                </a:solidFill>
                <a:latin typeface="+mj-lt"/>
                <a:ea typeface="+mj-ea"/>
                <a:cs typeface="+mj-cs"/>
                <a:sym typeface="Calibri"/>
              </a:defRPr>
            </a:pPr>
            <a:r>
              <a:t>CORS-enabled WebSocket server</a:t>
            </a:r>
          </a:p>
          <a:p>
            <a:pPr lvl="1" marL="1078831" indent="-240631">
              <a:spcBef>
                <a:spcPts val="800"/>
              </a:spcBef>
              <a:buSzPct val="100000"/>
              <a:buChar char="•"/>
              <a:defRPr sz="2400">
                <a:solidFill>
                  <a:srgbClr val="FFFFFF"/>
                </a:solidFill>
                <a:latin typeface="+mj-lt"/>
                <a:ea typeface="+mj-ea"/>
                <a:cs typeface="+mj-cs"/>
                <a:sym typeface="Calibri"/>
              </a:defRPr>
            </a:pPr>
            <a:r>
              <a:t>Integration with React frontend</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17" name="TextBox 1"/>
          <p:cNvSpPr txBox="1"/>
          <p:nvPr/>
        </p:nvSpPr>
        <p:spPr>
          <a:xfrm>
            <a:off x="777240" y="457200"/>
            <a:ext cx="5179771"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System Architecture</a:t>
            </a:r>
          </a:p>
        </p:txBody>
      </p:sp>
      <p:pic>
        <p:nvPicPr>
          <p:cNvPr id="118" name="Image Gallery" descr="Image Gallery"/>
          <p:cNvPicPr>
            <a:picLocks noChangeAspect="1"/>
          </p:cNvPicPr>
          <p:nvPr/>
        </p:nvPicPr>
        <p:blipFill>
          <a:blip r:embed="rId4">
            <a:extLst/>
          </a:blip>
          <a:srcRect l="0" t="3801" r="0" b="3800"/>
          <a:stretch>
            <a:fillRect/>
          </a:stretch>
        </p:blipFill>
        <p:spPr>
          <a:xfrm>
            <a:off x="1360196" y="1448080"/>
            <a:ext cx="5219161" cy="6519083"/>
          </a:xfrm>
          <a:prstGeom prst="rect">
            <a:avLst/>
          </a:prstGeom>
          <a:ln w="12700">
            <a:miter lim="400000"/>
          </a:ln>
        </p:spPr>
      </p:pic>
      <p:sp>
        <p:nvSpPr>
          <p:cNvPr id="119" name="Clean separation of concerns with modular design…"/>
          <p:cNvSpPr txBox="1"/>
          <p:nvPr/>
        </p:nvSpPr>
        <p:spPr>
          <a:xfrm>
            <a:off x="8248622" y="3119658"/>
            <a:ext cx="4278975" cy="237463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260682" indent="-260682">
              <a:spcBef>
                <a:spcPts val="1200"/>
              </a:spcBef>
              <a:buSzPct val="100000"/>
              <a:buChar char="•"/>
              <a:defRPr b="1" sz="2600">
                <a:solidFill>
                  <a:srgbClr val="FFFFFF"/>
                </a:solidFill>
              </a:defRPr>
            </a:pPr>
            <a:r>
              <a:t> </a:t>
            </a:r>
            <a:r>
              <a:rPr>
                <a:latin typeface="+mj-lt"/>
                <a:ea typeface="+mj-ea"/>
                <a:cs typeface="+mj-cs"/>
                <a:sym typeface="Calibri"/>
              </a:rPr>
              <a:t>Clean separation of concerns with modular design</a:t>
            </a:r>
          </a:p>
          <a:p>
            <a:pPr marL="260682" indent="-260682">
              <a:spcBef>
                <a:spcPts val="1200"/>
              </a:spcBef>
              <a:buSzPct val="100000"/>
              <a:buChar char="•"/>
              <a:defRPr b="1" sz="2600">
                <a:solidFill>
                  <a:srgbClr val="FFFFFF"/>
                </a:solidFill>
              </a:defRPr>
            </a:pPr>
            <a:r>
              <a:t> </a:t>
            </a:r>
            <a:r>
              <a:rPr>
                <a:latin typeface="+mj-lt"/>
                <a:ea typeface="+mj-ea"/>
                <a:cs typeface="+mj-cs"/>
                <a:sym typeface="Calibri"/>
              </a:rPr>
              <a:t>Stateless API architecture for scalability</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23" name="TextBox 1"/>
          <p:cNvSpPr txBox="1"/>
          <p:nvPr/>
        </p:nvSpPr>
        <p:spPr>
          <a:xfrm>
            <a:off x="777239" y="457201"/>
            <a:ext cx="4432356"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Technology Stack</a:t>
            </a:r>
          </a:p>
        </p:txBody>
      </p:sp>
      <p:sp>
        <p:nvSpPr>
          <p:cNvPr id="124" name="TextBox 2"/>
          <p:cNvSpPr txBox="1"/>
          <p:nvPr/>
        </p:nvSpPr>
        <p:spPr>
          <a:xfrm>
            <a:off x="-140606" y="1926068"/>
            <a:ext cx="8359496" cy="437746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spcBef>
                <a:spcPts val="2000"/>
              </a:spcBef>
              <a:defRPr b="1" sz="2500">
                <a:solidFill>
                  <a:srgbClr val="FFD700"/>
                </a:solidFill>
                <a:latin typeface="+mj-lt"/>
                <a:ea typeface="+mj-ea"/>
                <a:cs typeface="+mj-cs"/>
                <a:sym typeface="Calibri"/>
              </a:defRPr>
            </a:pPr>
            <a:r>
              <a:t>              Backend Technologies</a:t>
            </a:r>
          </a:p>
          <a:p>
            <a:pPr lvl="1" marL="1272672" indent="-307472">
              <a:spcBef>
                <a:spcPts val="800"/>
              </a:spcBef>
              <a:buSzPct val="100000"/>
              <a:buAutoNum type="arabicPeriod" startAt="1"/>
              <a:defRPr b="1" sz="2500">
                <a:solidFill>
                  <a:srgbClr val="FFFFFF"/>
                </a:solidFill>
                <a:latin typeface="+mj-lt"/>
                <a:ea typeface="+mj-ea"/>
                <a:cs typeface="+mj-cs"/>
                <a:sym typeface="Calibri"/>
              </a:defRPr>
            </a:pPr>
            <a:r>
              <a:t>Node.js </a:t>
            </a:r>
            <a:r>
              <a:rPr b="0"/>
              <a:t>- JavaScript runtime environment</a:t>
            </a:r>
          </a:p>
          <a:p>
            <a:pPr lvl="1" marL="1272672" indent="-307472">
              <a:spcBef>
                <a:spcPts val="800"/>
              </a:spcBef>
              <a:buSzPct val="100000"/>
              <a:buAutoNum type="arabicPeriod" startAt="1"/>
              <a:defRPr b="1" sz="2500">
                <a:solidFill>
                  <a:srgbClr val="FFFFFF"/>
                </a:solidFill>
                <a:latin typeface="+mj-lt"/>
                <a:ea typeface="+mj-ea"/>
                <a:cs typeface="+mj-cs"/>
                <a:sym typeface="Calibri"/>
              </a:defRPr>
            </a:pPr>
            <a:r>
              <a:t>Express.js</a:t>
            </a:r>
            <a:r>
              <a:rPr b="0"/>
              <a:t> - Web application framework</a:t>
            </a:r>
          </a:p>
          <a:p>
            <a:pPr lvl="1" marL="1272672" indent="-307472">
              <a:spcBef>
                <a:spcPts val="800"/>
              </a:spcBef>
              <a:buSzPct val="100000"/>
              <a:buAutoNum type="arabicPeriod" startAt="1"/>
              <a:defRPr b="1" sz="2500">
                <a:solidFill>
                  <a:srgbClr val="FFFFFF"/>
                </a:solidFill>
                <a:latin typeface="+mj-lt"/>
                <a:ea typeface="+mj-ea"/>
                <a:cs typeface="+mj-cs"/>
                <a:sym typeface="Calibri"/>
              </a:defRPr>
            </a:pPr>
            <a:r>
              <a:t>Socket.io </a:t>
            </a:r>
            <a:r>
              <a:rPr b="0"/>
              <a:t>- Real-time bidirectional communication</a:t>
            </a:r>
          </a:p>
          <a:p>
            <a:pPr lvl="1" marL="1272672" indent="-307472">
              <a:spcBef>
                <a:spcPts val="800"/>
              </a:spcBef>
              <a:buSzPct val="100000"/>
              <a:buAutoNum type="arabicPeriod" startAt="1"/>
              <a:defRPr b="1" sz="2500">
                <a:solidFill>
                  <a:srgbClr val="FFFFFF"/>
                </a:solidFill>
                <a:latin typeface="+mj-lt"/>
                <a:ea typeface="+mj-ea"/>
                <a:cs typeface="+mj-cs"/>
                <a:sym typeface="Calibri"/>
              </a:defRPr>
            </a:pPr>
            <a:r>
              <a:t>Sequelize ORM</a:t>
            </a:r>
            <a:r>
              <a:rPr b="0"/>
              <a:t> - Database object-relational mapping</a:t>
            </a:r>
          </a:p>
          <a:p>
            <a:pPr lvl="1" marL="1272672" indent="-307472">
              <a:spcBef>
                <a:spcPts val="800"/>
              </a:spcBef>
              <a:buSzPct val="100000"/>
              <a:buAutoNum type="arabicPeriod" startAt="1"/>
              <a:defRPr b="1" sz="2500">
                <a:solidFill>
                  <a:srgbClr val="FFFFFF"/>
                </a:solidFill>
                <a:latin typeface="+mj-lt"/>
                <a:ea typeface="+mj-ea"/>
                <a:cs typeface="+mj-cs"/>
                <a:sym typeface="Calibri"/>
              </a:defRPr>
            </a:pPr>
            <a:r>
              <a:t>SQLite</a:t>
            </a:r>
            <a:r>
              <a:rPr b="0"/>
              <a:t> - Embedded relational database</a:t>
            </a:r>
          </a:p>
          <a:p>
            <a:pPr lvl="1" marL="1272672" indent="-307472">
              <a:spcBef>
                <a:spcPts val="800"/>
              </a:spcBef>
              <a:buSzPct val="100000"/>
              <a:buAutoNum type="arabicPeriod" startAt="1"/>
              <a:defRPr b="1" sz="2500">
                <a:solidFill>
                  <a:srgbClr val="FFFFFF"/>
                </a:solidFill>
                <a:latin typeface="+mj-lt"/>
                <a:ea typeface="+mj-ea"/>
                <a:cs typeface="+mj-cs"/>
                <a:sym typeface="Calibri"/>
              </a:defRPr>
            </a:pPr>
            <a:r>
              <a:t>JWT (jsonwebtoken)</a:t>
            </a:r>
            <a:r>
              <a:rPr b="0"/>
              <a:t> - Secure authentication tokens</a:t>
            </a:r>
          </a:p>
          <a:p>
            <a:pPr lvl="1" marL="1272672" indent="-307472">
              <a:spcBef>
                <a:spcPts val="800"/>
              </a:spcBef>
              <a:buSzPct val="100000"/>
              <a:buAutoNum type="arabicPeriod" startAt="1"/>
              <a:defRPr b="1" sz="2500">
                <a:solidFill>
                  <a:srgbClr val="FFFFFF"/>
                </a:solidFill>
                <a:latin typeface="+mj-lt"/>
                <a:ea typeface="+mj-ea"/>
                <a:cs typeface="+mj-cs"/>
                <a:sym typeface="Calibri"/>
              </a:defRPr>
            </a:pPr>
            <a:r>
              <a:t>bcrypt </a:t>
            </a:r>
            <a:r>
              <a:rPr b="0"/>
              <a:t>- Password hashing algorithm</a:t>
            </a:r>
          </a:p>
          <a:p>
            <a:pPr lvl="1" marL="1272672" indent="-307472">
              <a:spcBef>
                <a:spcPts val="800"/>
              </a:spcBef>
              <a:buSzPct val="100000"/>
              <a:buAutoNum type="arabicPeriod" startAt="1"/>
              <a:defRPr b="1" sz="2500">
                <a:solidFill>
                  <a:srgbClr val="FFFFFF"/>
                </a:solidFill>
                <a:latin typeface="+mj-lt"/>
                <a:ea typeface="+mj-ea"/>
                <a:cs typeface="+mj-cs"/>
                <a:sym typeface="Calibri"/>
              </a:defRPr>
            </a:pPr>
            <a:r>
              <a:t>FastAPI (Python)</a:t>
            </a:r>
            <a:r>
              <a:rPr b="0"/>
              <a:t> - High-performance proxy layer</a:t>
            </a:r>
          </a:p>
        </p:txBody>
      </p:sp>
      <p:sp>
        <p:nvSpPr>
          <p:cNvPr id="125" name="Frontend Technologies…"/>
          <p:cNvSpPr txBox="1"/>
          <p:nvPr/>
        </p:nvSpPr>
        <p:spPr>
          <a:xfrm>
            <a:off x="8131309" y="1951652"/>
            <a:ext cx="5965594" cy="239626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spcBef>
                <a:spcPts val="2000"/>
              </a:spcBef>
              <a:defRPr b="1" sz="2500">
                <a:solidFill>
                  <a:srgbClr val="FFD700"/>
                </a:solidFill>
                <a:latin typeface="+mj-lt"/>
                <a:ea typeface="+mj-ea"/>
                <a:cs typeface="+mj-cs"/>
                <a:sym typeface="Calibri"/>
              </a:defRPr>
            </a:pPr>
            <a:r>
              <a:t>              Frontend Technologies</a:t>
            </a:r>
          </a:p>
          <a:p>
            <a:pPr lvl="1" marL="1299410" indent="-334210">
              <a:spcBef>
                <a:spcPts val="800"/>
              </a:spcBef>
              <a:buSzPct val="100000"/>
              <a:buAutoNum type="arabicPeriod" startAt="1"/>
              <a:defRPr b="1" sz="2500">
                <a:solidFill>
                  <a:srgbClr val="FFFFFF"/>
                </a:solidFill>
                <a:latin typeface="+mj-lt"/>
                <a:ea typeface="+mj-ea"/>
                <a:cs typeface="+mj-cs"/>
                <a:sym typeface="Calibri"/>
              </a:defRPr>
            </a:pPr>
            <a:r>
              <a:t>React</a:t>
            </a:r>
            <a:r>
              <a:rPr b="0"/>
              <a:t> - UI component library</a:t>
            </a:r>
          </a:p>
          <a:p>
            <a:pPr lvl="1" marL="1299410" indent="-334210">
              <a:spcBef>
                <a:spcPts val="800"/>
              </a:spcBef>
              <a:buSzPct val="100000"/>
              <a:buAutoNum type="arabicPeriod" startAt="1"/>
              <a:defRPr b="1" sz="2500">
                <a:solidFill>
                  <a:srgbClr val="FFFFFF"/>
                </a:solidFill>
                <a:latin typeface="+mj-lt"/>
                <a:ea typeface="+mj-ea"/>
                <a:cs typeface="+mj-cs"/>
                <a:sym typeface="Calibri"/>
              </a:defRPr>
            </a:pPr>
            <a:r>
              <a:t>React Router</a:t>
            </a:r>
            <a:r>
              <a:rPr b="0"/>
              <a:t> - Client-side routing</a:t>
            </a:r>
          </a:p>
          <a:p>
            <a:pPr lvl="1" marL="1299410" indent="-334210">
              <a:spcBef>
                <a:spcPts val="800"/>
              </a:spcBef>
              <a:buSzPct val="100000"/>
              <a:buAutoNum type="arabicPeriod" startAt="1"/>
              <a:defRPr b="1" sz="2500">
                <a:solidFill>
                  <a:srgbClr val="FFFFFF"/>
                </a:solidFill>
                <a:latin typeface="+mj-lt"/>
                <a:ea typeface="+mj-ea"/>
                <a:cs typeface="+mj-cs"/>
                <a:sym typeface="Calibri"/>
              </a:defRPr>
            </a:pPr>
            <a:r>
              <a:t>Axios</a:t>
            </a:r>
            <a:r>
              <a:rPr b="0"/>
              <a:t> - HTTP client for API requests</a:t>
            </a:r>
          </a:p>
          <a:p>
            <a:pPr lvl="1" marL="1299410" indent="-334210">
              <a:spcBef>
                <a:spcPts val="800"/>
              </a:spcBef>
              <a:buSzPct val="100000"/>
              <a:buAutoNum type="arabicPeriod" startAt="1"/>
              <a:defRPr b="1" sz="2500">
                <a:solidFill>
                  <a:srgbClr val="FFFFFF"/>
                </a:solidFill>
                <a:latin typeface="+mj-lt"/>
                <a:ea typeface="+mj-ea"/>
                <a:cs typeface="+mj-cs"/>
                <a:sym typeface="Calibri"/>
              </a:defRPr>
            </a:pPr>
            <a:r>
              <a:t>Vite</a:t>
            </a:r>
            <a:r>
              <a:rPr b="0"/>
              <a:t> - Fast build tool and dev server</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29" name="TextBox 1"/>
          <p:cNvSpPr txBox="1"/>
          <p:nvPr/>
        </p:nvSpPr>
        <p:spPr>
          <a:xfrm>
            <a:off x="777237" y="457201"/>
            <a:ext cx="4579995"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Database Schema</a:t>
            </a:r>
          </a:p>
        </p:txBody>
      </p:sp>
      <p:sp>
        <p:nvSpPr>
          <p:cNvPr id="130" name="TextBox 2"/>
          <p:cNvSpPr txBox="1"/>
          <p:nvPr/>
        </p:nvSpPr>
        <p:spPr>
          <a:xfrm>
            <a:off x="1142999" y="1645921"/>
            <a:ext cx="1823101" cy="44475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2800">
                <a:solidFill>
                  <a:srgbClr val="FFD700"/>
                </a:solidFill>
                <a:latin typeface="+mj-lt"/>
                <a:ea typeface="+mj-ea"/>
                <a:cs typeface="+mj-cs"/>
                <a:sym typeface="Calibri"/>
              </a:defRPr>
            </a:lvl1pPr>
          </a:lstStyle>
          <a:p>
            <a:pPr/>
            <a:r>
              <a:t>User Model</a:t>
            </a:r>
          </a:p>
        </p:txBody>
      </p:sp>
      <p:sp>
        <p:nvSpPr>
          <p:cNvPr id="131" name="TextBox 4"/>
          <p:cNvSpPr txBox="1"/>
          <p:nvPr/>
        </p:nvSpPr>
        <p:spPr>
          <a:xfrm>
            <a:off x="7813564" y="1645921"/>
            <a:ext cx="1780909" cy="44475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2800">
                <a:solidFill>
                  <a:srgbClr val="FFD700"/>
                </a:solidFill>
                <a:latin typeface="+mj-lt"/>
                <a:ea typeface="+mj-ea"/>
                <a:cs typeface="+mj-cs"/>
                <a:sym typeface="Calibri"/>
              </a:defRPr>
            </a:lvl1pPr>
          </a:lstStyle>
          <a:p>
            <a:pPr/>
            <a:r>
              <a:t>Task Model</a:t>
            </a:r>
          </a:p>
        </p:txBody>
      </p:sp>
      <p:grpSp>
        <p:nvGrpSpPr>
          <p:cNvPr id="134" name="Image Gallery"/>
          <p:cNvGrpSpPr/>
          <p:nvPr/>
        </p:nvGrpSpPr>
        <p:grpSpPr>
          <a:xfrm>
            <a:off x="1128104" y="2103816"/>
            <a:ext cx="4337007" cy="4110919"/>
            <a:chOff x="0" y="0"/>
            <a:chExt cx="4337006" cy="4110919"/>
          </a:xfrm>
        </p:grpSpPr>
        <p:pic>
          <p:nvPicPr>
            <p:cNvPr id="132" name="Source Code Image (16).png" descr="Source Code Image (16).png"/>
            <p:cNvPicPr>
              <a:picLocks noChangeAspect="1"/>
            </p:cNvPicPr>
            <p:nvPr/>
          </p:nvPicPr>
          <p:blipFill>
            <a:blip r:embed="rId4">
              <a:extLst/>
            </a:blip>
            <a:srcRect l="236" t="0" r="235" b="0"/>
            <a:stretch>
              <a:fillRect/>
            </a:stretch>
          </p:blipFill>
          <p:spPr>
            <a:xfrm>
              <a:off x="-1" y="-1"/>
              <a:ext cx="4337008" cy="3640676"/>
            </a:xfrm>
            <a:prstGeom prst="rect">
              <a:avLst/>
            </a:prstGeom>
            <a:ln w="12700" cap="flat">
              <a:noFill/>
              <a:miter lim="400000"/>
            </a:ln>
            <a:effectLst/>
          </p:spPr>
        </p:pic>
        <p:sp>
          <p:nvSpPr>
            <p:cNvPr id="133" name="Caption"/>
            <p:cNvSpPr txBox="1"/>
            <p:nvPr/>
          </p:nvSpPr>
          <p:spPr>
            <a:xfrm>
              <a:off x="0" y="3716870"/>
              <a:ext cx="4337005" cy="39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defRPr>
                  <a:latin typeface="+mj-lt"/>
                  <a:ea typeface="+mj-ea"/>
                  <a:cs typeface="+mj-cs"/>
                  <a:sym typeface="Calibri"/>
                </a:defRPr>
              </a:lvl1pPr>
            </a:lstStyle>
            <a:p>
              <a:pPr/>
              <a:r>
                <a:t>Caption</a:t>
              </a:r>
            </a:p>
          </p:txBody>
        </p:sp>
      </p:grpSp>
      <p:grpSp>
        <p:nvGrpSpPr>
          <p:cNvPr id="137" name="Image Gallery"/>
          <p:cNvGrpSpPr/>
          <p:nvPr/>
        </p:nvGrpSpPr>
        <p:grpSpPr>
          <a:xfrm>
            <a:off x="7863977" y="2131843"/>
            <a:ext cx="4110813" cy="5098015"/>
            <a:chOff x="0" y="0"/>
            <a:chExt cx="4110812" cy="5098014"/>
          </a:xfrm>
        </p:grpSpPr>
        <p:pic>
          <p:nvPicPr>
            <p:cNvPr id="135" name="Source Code Image (17).png" descr="Source Code Image (17).png"/>
            <p:cNvPicPr>
              <a:picLocks noChangeAspect="1"/>
            </p:cNvPicPr>
            <p:nvPr/>
          </p:nvPicPr>
          <p:blipFill>
            <a:blip r:embed="rId5">
              <a:extLst/>
            </a:blip>
            <a:srcRect l="840" t="0" r="840" b="0"/>
            <a:stretch>
              <a:fillRect/>
            </a:stretch>
          </p:blipFill>
          <p:spPr>
            <a:xfrm>
              <a:off x="1" y="-1"/>
              <a:ext cx="4110811" cy="4627772"/>
            </a:xfrm>
            <a:prstGeom prst="rect">
              <a:avLst/>
            </a:prstGeom>
            <a:ln w="12700" cap="flat">
              <a:noFill/>
              <a:miter lim="400000"/>
            </a:ln>
            <a:effectLst/>
          </p:spPr>
        </p:pic>
        <p:sp>
          <p:nvSpPr>
            <p:cNvPr id="136" name="Caption"/>
            <p:cNvSpPr txBox="1"/>
            <p:nvPr/>
          </p:nvSpPr>
          <p:spPr>
            <a:xfrm>
              <a:off x="-1" y="4703966"/>
              <a:ext cx="4110813" cy="39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defRPr>
                  <a:latin typeface="+mj-lt"/>
                  <a:ea typeface="+mj-ea"/>
                  <a:cs typeface="+mj-cs"/>
                  <a:sym typeface="Calibri"/>
                </a:defRPr>
              </a:lvl1pPr>
            </a:lstStyle>
            <a:p>
              <a:pPr/>
              <a:r>
                <a:t>Caption</a:t>
              </a:r>
            </a:p>
          </p:txBody>
        </p:sp>
      </p:gr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41" name="TextBox 1"/>
          <p:cNvSpPr txBox="1"/>
          <p:nvPr/>
        </p:nvSpPr>
        <p:spPr>
          <a:xfrm>
            <a:off x="777238" y="457201"/>
            <a:ext cx="3630470"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API Endpoints</a:t>
            </a:r>
          </a:p>
        </p:txBody>
      </p:sp>
      <p:sp>
        <p:nvSpPr>
          <p:cNvPr id="142" name="TextBox 2"/>
          <p:cNvSpPr txBox="1"/>
          <p:nvPr/>
        </p:nvSpPr>
        <p:spPr>
          <a:xfrm>
            <a:off x="1142996" y="1054712"/>
            <a:ext cx="12344408" cy="604396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a:latin typeface="+mj-lt"/>
                <a:ea typeface="+mj-ea"/>
                <a:cs typeface="+mj-cs"/>
                <a:sym typeface="Calibri"/>
              </a:defRPr>
            </a:pPr>
          </a:p>
          <a:p>
            <a:pPr>
              <a:spcBef>
                <a:spcPts val="2000"/>
              </a:spcBef>
              <a:defRPr b="1" sz="3600">
                <a:solidFill>
                  <a:srgbClr val="FFD700"/>
                </a:solidFill>
                <a:latin typeface="+mj-lt"/>
                <a:ea typeface="+mj-ea"/>
                <a:cs typeface="+mj-cs"/>
                <a:sym typeface="Calibri"/>
              </a:defRPr>
            </a:pPr>
            <a:r>
              <a:t>Authentication APIs</a:t>
            </a:r>
          </a:p>
          <a:p>
            <a:pPr lvl="1" indent="457200">
              <a:spcBef>
                <a:spcPts val="800"/>
              </a:spcBef>
              <a:defRPr sz="2400">
                <a:solidFill>
                  <a:srgbClr val="FFFFFF"/>
                </a:solidFill>
                <a:latin typeface="+mj-lt"/>
                <a:ea typeface="+mj-ea"/>
                <a:cs typeface="+mj-cs"/>
                <a:sym typeface="Calibri"/>
              </a:defRPr>
            </a:pPr>
            <a:r>
              <a:t>POST /api/auth/register - User registration with password hashing</a:t>
            </a:r>
          </a:p>
          <a:p>
            <a:pPr lvl="1" indent="457200">
              <a:spcBef>
                <a:spcPts val="800"/>
              </a:spcBef>
              <a:defRPr sz="2400">
                <a:solidFill>
                  <a:srgbClr val="FFFFFF"/>
                </a:solidFill>
                <a:latin typeface="+mj-lt"/>
                <a:ea typeface="+mj-ea"/>
                <a:cs typeface="+mj-cs"/>
                <a:sym typeface="Calibri"/>
              </a:defRPr>
            </a:pPr>
            <a:r>
              <a:t>POST /api/auth/login - User login with JWT token generation</a:t>
            </a:r>
          </a:p>
          <a:p>
            <a:pPr>
              <a:spcBef>
                <a:spcPts val="2000"/>
              </a:spcBef>
              <a:defRPr b="1" sz="3600">
                <a:solidFill>
                  <a:srgbClr val="FFD700"/>
                </a:solidFill>
                <a:latin typeface="+mj-lt"/>
                <a:ea typeface="+mj-ea"/>
                <a:cs typeface="+mj-cs"/>
                <a:sym typeface="Calibri"/>
              </a:defRPr>
            </a:pPr>
            <a:r>
              <a:t>Task Management APIs (Protected)</a:t>
            </a:r>
          </a:p>
          <a:p>
            <a:pPr lvl="1" indent="457200">
              <a:spcBef>
                <a:spcPts val="800"/>
              </a:spcBef>
              <a:defRPr sz="2400">
                <a:solidFill>
                  <a:srgbClr val="FFFFFF"/>
                </a:solidFill>
                <a:latin typeface="+mj-lt"/>
                <a:ea typeface="+mj-ea"/>
                <a:cs typeface="+mj-cs"/>
                <a:sym typeface="Calibri"/>
              </a:defRPr>
            </a:pPr>
            <a:r>
              <a:t>GET /api/tasks - Fetch all tasks for authenticated user</a:t>
            </a:r>
          </a:p>
          <a:p>
            <a:pPr lvl="1" indent="457200">
              <a:spcBef>
                <a:spcPts val="800"/>
              </a:spcBef>
              <a:defRPr sz="2400">
                <a:solidFill>
                  <a:srgbClr val="FFFFFF"/>
                </a:solidFill>
                <a:latin typeface="+mj-lt"/>
                <a:ea typeface="+mj-ea"/>
                <a:cs typeface="+mj-cs"/>
                <a:sym typeface="Calibri"/>
              </a:defRPr>
            </a:pPr>
            <a:r>
              <a:t>POST /api/tasks - Create new task</a:t>
            </a:r>
          </a:p>
          <a:p>
            <a:pPr lvl="1" indent="457200">
              <a:spcBef>
                <a:spcPts val="800"/>
              </a:spcBef>
              <a:defRPr sz="2400">
                <a:solidFill>
                  <a:srgbClr val="FFFFFF"/>
                </a:solidFill>
                <a:latin typeface="+mj-lt"/>
                <a:ea typeface="+mj-ea"/>
                <a:cs typeface="+mj-cs"/>
                <a:sym typeface="Calibri"/>
              </a:defRPr>
            </a:pPr>
            <a:r>
              <a:t>PUT /api/tasks/:id - Update existing task</a:t>
            </a:r>
          </a:p>
          <a:p>
            <a:pPr lvl="1" indent="457200">
              <a:spcBef>
                <a:spcPts val="800"/>
              </a:spcBef>
              <a:defRPr sz="2400">
                <a:solidFill>
                  <a:srgbClr val="FFFFFF"/>
                </a:solidFill>
                <a:latin typeface="+mj-lt"/>
                <a:ea typeface="+mj-ea"/>
                <a:cs typeface="+mj-cs"/>
                <a:sym typeface="Calibri"/>
              </a:defRPr>
            </a:pPr>
            <a:r>
              <a:t>DELETE /api/tasks/:id - Delete task</a:t>
            </a:r>
          </a:p>
          <a:p>
            <a:pPr>
              <a:spcBef>
                <a:spcPts val="2000"/>
              </a:spcBef>
              <a:defRPr b="1" sz="3600">
                <a:solidFill>
                  <a:srgbClr val="FFD700"/>
                </a:solidFill>
                <a:latin typeface="+mj-lt"/>
                <a:ea typeface="+mj-ea"/>
                <a:cs typeface="+mj-cs"/>
                <a:sym typeface="Calibri"/>
              </a:defRPr>
            </a:pPr>
            <a:r>
              <a:t>Health Check</a:t>
            </a:r>
          </a:p>
          <a:p>
            <a:pPr lvl="1" indent="457200">
              <a:spcBef>
                <a:spcPts val="800"/>
              </a:spcBef>
              <a:defRPr sz="2400">
                <a:solidFill>
                  <a:srgbClr val="FFFFFF"/>
                </a:solidFill>
                <a:latin typeface="+mj-lt"/>
                <a:ea typeface="+mj-ea"/>
                <a:cs typeface="+mj-cs"/>
                <a:sym typeface="Calibri"/>
              </a:defRPr>
            </a:pPr>
            <a:r>
              <a:t>GET /health - Server health status check</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46" name="TextBox 1"/>
          <p:cNvSpPr txBox="1"/>
          <p:nvPr/>
        </p:nvSpPr>
        <p:spPr>
          <a:xfrm>
            <a:off x="777236" y="457201"/>
            <a:ext cx="6433202" cy="706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solidFill>
                  <a:srgbClr val="FFFFFF"/>
                </a:solidFill>
                <a:latin typeface="+mj-lt"/>
                <a:ea typeface="+mj-ea"/>
                <a:cs typeface="+mj-cs"/>
                <a:sym typeface="Calibri"/>
              </a:defRPr>
            </a:lvl1pPr>
          </a:lstStyle>
          <a:p>
            <a:pPr/>
            <a:r>
              <a:t>JWT Authentication Flow</a:t>
            </a:r>
          </a:p>
        </p:txBody>
      </p:sp>
      <p:sp>
        <p:nvSpPr>
          <p:cNvPr id="147" name="TextBox 2"/>
          <p:cNvSpPr txBox="1"/>
          <p:nvPr/>
        </p:nvSpPr>
        <p:spPr>
          <a:xfrm>
            <a:off x="1142996" y="1338212"/>
            <a:ext cx="12344408" cy="65684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spcBef>
                <a:spcPts val="1200"/>
              </a:spcBef>
              <a:defRPr b="1" sz="2200">
                <a:solidFill>
                  <a:srgbClr val="FFFFFF"/>
                </a:solidFill>
                <a:latin typeface="+mj-lt"/>
                <a:ea typeface="+mj-ea"/>
                <a:cs typeface="+mj-cs"/>
                <a:sym typeface="Calibri"/>
              </a:defRPr>
            </a:pPr>
            <a:r>
              <a:t>1. User Registration/Login</a:t>
            </a:r>
          </a:p>
          <a:p>
            <a:pPr>
              <a:spcBef>
                <a:spcPts val="1200"/>
              </a:spcBef>
              <a:defRPr sz="2200">
                <a:solidFill>
                  <a:srgbClr val="FFFFFF"/>
                </a:solidFill>
                <a:latin typeface="+mj-lt"/>
                <a:ea typeface="+mj-ea"/>
                <a:cs typeface="+mj-cs"/>
                <a:sym typeface="Calibri"/>
              </a:defRPr>
            </a:pPr>
            <a:r>
              <a:t>   └── Client sends username and password</a:t>
            </a:r>
          </a:p>
          <a:p>
            <a:pPr>
              <a:spcBef>
                <a:spcPts val="1200"/>
              </a:spcBef>
              <a:defRPr b="1" sz="2200">
                <a:solidFill>
                  <a:srgbClr val="FFFFFF"/>
                </a:solidFill>
                <a:latin typeface="+mj-lt"/>
                <a:ea typeface="+mj-ea"/>
                <a:cs typeface="+mj-cs"/>
                <a:sym typeface="Calibri"/>
              </a:defRPr>
            </a:pPr>
            <a:r>
              <a:t>2. Server Validation</a:t>
            </a:r>
          </a:p>
          <a:p>
            <a:pPr>
              <a:spcBef>
                <a:spcPts val="1200"/>
              </a:spcBef>
              <a:defRPr sz="2200">
                <a:solidFill>
                  <a:srgbClr val="FFFFFF"/>
                </a:solidFill>
                <a:latin typeface="+mj-lt"/>
                <a:ea typeface="+mj-ea"/>
                <a:cs typeface="+mj-cs"/>
                <a:sym typeface="Calibri"/>
              </a:defRPr>
            </a:pPr>
            <a:r>
              <a:t>   └── Password hashed with bcrypt and compared</a:t>
            </a:r>
          </a:p>
          <a:p>
            <a:pPr>
              <a:spcBef>
                <a:spcPts val="1200"/>
              </a:spcBef>
              <a:defRPr b="1" sz="2200">
                <a:solidFill>
                  <a:srgbClr val="FFFFFF"/>
                </a:solidFill>
                <a:latin typeface="+mj-lt"/>
                <a:ea typeface="+mj-ea"/>
                <a:cs typeface="+mj-cs"/>
                <a:sym typeface="Calibri"/>
              </a:defRPr>
            </a:pPr>
            <a:r>
              <a:t>3. Token Generation</a:t>
            </a:r>
          </a:p>
          <a:p>
            <a:pPr>
              <a:spcBef>
                <a:spcPts val="1200"/>
              </a:spcBef>
              <a:defRPr sz="2200">
                <a:solidFill>
                  <a:srgbClr val="FFFFFF"/>
                </a:solidFill>
                <a:latin typeface="+mj-lt"/>
                <a:ea typeface="+mj-ea"/>
                <a:cs typeface="+mj-cs"/>
                <a:sym typeface="Calibri"/>
              </a:defRPr>
            </a:pPr>
            <a:r>
              <a:t>   └── Server generates JWT with user ID and username (7-day expiry)</a:t>
            </a:r>
          </a:p>
          <a:p>
            <a:pPr>
              <a:spcBef>
                <a:spcPts val="1200"/>
              </a:spcBef>
              <a:defRPr b="1" sz="2200">
                <a:solidFill>
                  <a:srgbClr val="FFFFFF"/>
                </a:solidFill>
                <a:latin typeface="+mj-lt"/>
                <a:ea typeface="+mj-ea"/>
                <a:cs typeface="+mj-cs"/>
                <a:sym typeface="Calibri"/>
              </a:defRPr>
            </a:pPr>
            <a:r>
              <a:t>4. Client Storage</a:t>
            </a:r>
          </a:p>
          <a:p>
            <a:pPr>
              <a:spcBef>
                <a:spcPts val="1200"/>
              </a:spcBef>
              <a:defRPr sz="2200">
                <a:solidFill>
                  <a:srgbClr val="FFFFFF"/>
                </a:solidFill>
                <a:latin typeface="+mj-lt"/>
                <a:ea typeface="+mj-ea"/>
                <a:cs typeface="+mj-cs"/>
                <a:sym typeface="Calibri"/>
              </a:defRPr>
            </a:pPr>
            <a:r>
              <a:t>   └── Token stored in browser localStorage</a:t>
            </a:r>
          </a:p>
          <a:p>
            <a:pPr>
              <a:spcBef>
                <a:spcPts val="1200"/>
              </a:spcBef>
              <a:defRPr b="1" sz="2200">
                <a:solidFill>
                  <a:srgbClr val="FFFFFF"/>
                </a:solidFill>
                <a:latin typeface="+mj-lt"/>
                <a:ea typeface="+mj-ea"/>
                <a:cs typeface="+mj-cs"/>
                <a:sym typeface="Calibri"/>
              </a:defRPr>
            </a:pPr>
            <a:r>
              <a:t>5. Authenticated Requests</a:t>
            </a:r>
          </a:p>
          <a:p>
            <a:pPr>
              <a:spcBef>
                <a:spcPts val="1200"/>
              </a:spcBef>
              <a:defRPr sz="2200">
                <a:solidFill>
                  <a:srgbClr val="FFFFFF"/>
                </a:solidFill>
                <a:latin typeface="+mj-lt"/>
                <a:ea typeface="+mj-ea"/>
                <a:cs typeface="+mj-cs"/>
                <a:sym typeface="Calibri"/>
              </a:defRPr>
            </a:pPr>
            <a:r>
              <a:t>   └── Client includes token in Authorization header (Bearer token)</a:t>
            </a:r>
          </a:p>
          <a:p>
            <a:pPr>
              <a:spcBef>
                <a:spcPts val="1200"/>
              </a:spcBef>
              <a:defRPr b="1" sz="2200">
                <a:solidFill>
                  <a:srgbClr val="FFFFFF"/>
                </a:solidFill>
                <a:latin typeface="+mj-lt"/>
                <a:ea typeface="+mj-ea"/>
                <a:cs typeface="+mj-cs"/>
                <a:sym typeface="Calibri"/>
              </a:defRPr>
            </a:pPr>
            <a:r>
              <a:t>6. Token Verification</a:t>
            </a:r>
          </a:p>
          <a:p>
            <a:pPr>
              <a:spcBef>
                <a:spcPts val="1200"/>
              </a:spcBef>
              <a:defRPr sz="2200">
                <a:solidFill>
                  <a:srgbClr val="FFFFFF"/>
                </a:solidFill>
                <a:latin typeface="+mj-lt"/>
                <a:ea typeface="+mj-ea"/>
                <a:cs typeface="+mj-cs"/>
                <a:sym typeface="Calibri"/>
              </a:defRPr>
            </a:pPr>
            <a:r>
              <a:t>   └── Server middleware validates JWT signature and expiry</a:t>
            </a:r>
          </a:p>
          <a:p>
            <a:pPr>
              <a:spcBef>
                <a:spcPts val="1200"/>
              </a:spcBef>
              <a:defRPr sz="2200">
                <a:solidFill>
                  <a:srgbClr val="FFFFFF"/>
                </a:solidFill>
                <a:latin typeface="+mj-lt"/>
                <a:ea typeface="+mj-ea"/>
                <a:cs typeface="+mj-cs"/>
                <a:sym typeface="Calibri"/>
              </a:defRPr>
            </a:pPr>
            <a:r>
              <a:t>✅ Stateless authentication - No session storage required</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